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notesSlides/notesSlide5.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6.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7.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8.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9.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notesSlides/notesSlide10.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notesSlides/notesSlide11.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12.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13.xml" ContentType="application/vnd.openxmlformats-officedocument.presentationml.notesSlide+xml"/>
  <Override PartName="/ppt/tags/tag25.xml" ContentType="application/vnd.openxmlformats-officedocument.presentationml.tags+xml"/>
  <Override PartName="/ppt/tags/tag26.xml" ContentType="application/vnd.openxmlformats-officedocument.presentationml.tags+xml"/>
  <Override PartName="/ppt/notesSlides/notesSlide14.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15.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16.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17.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notesSlides/notesSlide18.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notesSlides/notesSlide19.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notesSlides/notesSlide20.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notesSlides/notesSlide21.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notesSlides/notesSlide22.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notesSlides/notesSlide23.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notesSlides/notesSlide24.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notesSlides/notesSlide25.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notesSlides/notesSlide26.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notesSlides/notesSlide27.xml" ContentType="application/vnd.openxmlformats-officedocument.presentationml.notesSlide+xml"/>
  <Override PartName="/ppt/tags/tag53.xml" ContentType="application/vnd.openxmlformats-officedocument.presentationml.tags+xml"/>
  <Override PartName="/ppt/tags/tag54.xml" ContentType="application/vnd.openxmlformats-officedocument.presentationml.tags+xml"/>
  <Override PartName="/ppt/notesSlides/notesSlide28.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notesSlides/notesSlide29.xml" ContentType="application/vnd.openxmlformats-officedocument.presentationml.notesSlide+xml"/>
  <Override PartName="/ppt/tags/tag57.xml" ContentType="application/vnd.openxmlformats-officedocument.presentationml.tags+xml"/>
  <Override PartName="/ppt/tags/tag58.xml" ContentType="application/vnd.openxmlformats-officedocument.presentationml.tags+xml"/>
  <Override PartName="/ppt/notesSlides/notesSlide30.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notesSlides/notesSlide31.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notesSlides/notesSlide32.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notesSlides/notesSlide33.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notesSlides/notesSlide34.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notesSlides/notesSlide35.xml" ContentType="application/vnd.openxmlformats-officedocument.presentationml.notesSlide+xml"/>
  <Override PartName="/ppt/tags/tag69.xml" ContentType="application/vnd.openxmlformats-officedocument.presentationml.tags+xml"/>
  <Override PartName="/ppt/tags/tag70.xml" ContentType="application/vnd.openxmlformats-officedocument.presentationml.tags+xml"/>
  <Override PartName="/ppt/notesSlides/notesSlide36.xml" ContentType="application/vnd.openxmlformats-officedocument.presentationml.notesSlide+xml"/>
  <Override PartName="/ppt/tags/tag71.xml" ContentType="application/vnd.openxmlformats-officedocument.presentationml.tags+xml"/>
  <Override PartName="/ppt/tags/tag72.xml" ContentType="application/vnd.openxmlformats-officedocument.presentationml.tags+xml"/>
  <Override PartName="/ppt/notesSlides/notesSlide37.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notesSlides/notesSlide38.xml" ContentType="application/vnd.openxmlformats-officedocument.presentationml.notesSlide+xml"/>
  <Override PartName="/ppt/tags/tag7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40"/>
  </p:notesMasterIdLst>
  <p:sldIdLst>
    <p:sldId id="256" r:id="rId2"/>
    <p:sldId id="257" r:id="rId3"/>
    <p:sldId id="333" r:id="rId4"/>
    <p:sldId id="334" r:id="rId5"/>
    <p:sldId id="335" r:id="rId6"/>
    <p:sldId id="336" r:id="rId7"/>
    <p:sldId id="337" r:id="rId8"/>
    <p:sldId id="338" r:id="rId9"/>
    <p:sldId id="339" r:id="rId10"/>
    <p:sldId id="340" r:id="rId11"/>
    <p:sldId id="341" r:id="rId12"/>
    <p:sldId id="342" r:id="rId13"/>
    <p:sldId id="343" r:id="rId14"/>
    <p:sldId id="344" r:id="rId15"/>
    <p:sldId id="345" r:id="rId16"/>
    <p:sldId id="346" r:id="rId17"/>
    <p:sldId id="347" r:id="rId18"/>
    <p:sldId id="349" r:id="rId19"/>
    <p:sldId id="348" r:id="rId20"/>
    <p:sldId id="350" r:id="rId21"/>
    <p:sldId id="351" r:id="rId22"/>
    <p:sldId id="352" r:id="rId23"/>
    <p:sldId id="353" r:id="rId24"/>
    <p:sldId id="354" r:id="rId25"/>
    <p:sldId id="355" r:id="rId26"/>
    <p:sldId id="356" r:id="rId27"/>
    <p:sldId id="357" r:id="rId28"/>
    <p:sldId id="358" r:id="rId29"/>
    <p:sldId id="359" r:id="rId30"/>
    <p:sldId id="360" r:id="rId31"/>
    <p:sldId id="361" r:id="rId32"/>
    <p:sldId id="362" r:id="rId33"/>
    <p:sldId id="363" r:id="rId34"/>
    <p:sldId id="364" r:id="rId35"/>
    <p:sldId id="365" r:id="rId36"/>
    <p:sldId id="366" r:id="rId37"/>
    <p:sldId id="306" r:id="rId38"/>
    <p:sldId id="265" r:id="rId39"/>
  </p:sldIdLst>
  <p:sldSz cx="9144000" cy="6858000" type="screen4x3"/>
  <p:notesSz cx="6858000" cy="9144000"/>
  <p:defaultTextStyle>
    <a:defPPr lvl="0">
      <a:defRPr lang="en-US"/>
    </a:defPPr>
    <a:lvl1pPr lvl="0" algn="l" defTabSz="457200" rtl="0" fontAlgn="base">
      <a:spcBef>
        <a:spcPct val="0"/>
      </a:spcBef>
      <a:spcAft>
        <a:spcPct val="0"/>
      </a:spcAft>
      <a:defRPr kern="1200">
        <a:solidFill>
          <a:schemeClr val="tx1"/>
        </a:solidFill>
        <a:latin typeface="Arial" charset="0"/>
        <a:ea typeface="ＭＳ Ｐゴシック" pitchFamily="-109" charset="-128"/>
        <a:cs typeface="+mn-cs"/>
      </a:defRPr>
    </a:lvl1pPr>
    <a:lvl2pPr marL="457200" lvl="1" algn="l" defTabSz="457200" rtl="0" fontAlgn="base">
      <a:spcBef>
        <a:spcPct val="0"/>
      </a:spcBef>
      <a:spcAft>
        <a:spcPct val="0"/>
      </a:spcAft>
      <a:defRPr kern="1200">
        <a:solidFill>
          <a:schemeClr val="tx1"/>
        </a:solidFill>
        <a:latin typeface="Arial" charset="0"/>
        <a:ea typeface="ＭＳ Ｐゴシック" pitchFamily="-109" charset="-128"/>
        <a:cs typeface="+mn-cs"/>
      </a:defRPr>
    </a:lvl2pPr>
    <a:lvl3pPr marL="914400" lvl="2" algn="l" defTabSz="457200" rtl="0" fontAlgn="base">
      <a:spcBef>
        <a:spcPct val="0"/>
      </a:spcBef>
      <a:spcAft>
        <a:spcPct val="0"/>
      </a:spcAft>
      <a:defRPr kern="1200">
        <a:solidFill>
          <a:schemeClr val="tx1"/>
        </a:solidFill>
        <a:latin typeface="Arial" charset="0"/>
        <a:ea typeface="ＭＳ Ｐゴシック" pitchFamily="-109" charset="-128"/>
        <a:cs typeface="+mn-cs"/>
      </a:defRPr>
    </a:lvl3pPr>
    <a:lvl4pPr marL="1371600" lvl="3" algn="l" defTabSz="457200" rtl="0" fontAlgn="base">
      <a:spcBef>
        <a:spcPct val="0"/>
      </a:spcBef>
      <a:spcAft>
        <a:spcPct val="0"/>
      </a:spcAft>
      <a:defRPr kern="1200">
        <a:solidFill>
          <a:schemeClr val="tx1"/>
        </a:solidFill>
        <a:latin typeface="Arial" charset="0"/>
        <a:ea typeface="ＭＳ Ｐゴシック" pitchFamily="-109" charset="-128"/>
        <a:cs typeface="+mn-cs"/>
      </a:defRPr>
    </a:lvl4pPr>
    <a:lvl5pPr marL="1828800" lvl="4" algn="l" defTabSz="457200" rtl="0" fontAlgn="base">
      <a:spcBef>
        <a:spcPct val="0"/>
      </a:spcBef>
      <a:spcAft>
        <a:spcPct val="0"/>
      </a:spcAft>
      <a:defRPr kern="1200">
        <a:solidFill>
          <a:schemeClr val="tx1"/>
        </a:solidFill>
        <a:latin typeface="Arial" charset="0"/>
        <a:ea typeface="ＭＳ Ｐゴシック" pitchFamily="-109" charset="-128"/>
        <a:cs typeface="+mn-cs"/>
      </a:defRPr>
    </a:lvl5pPr>
    <a:lvl6pPr marL="2286000" lvl="5" algn="l" defTabSz="914400" rtl="0" eaLnBrk="1" latinLnBrk="0" hangingPunct="1">
      <a:defRPr kern="1200">
        <a:solidFill>
          <a:schemeClr val="tx1"/>
        </a:solidFill>
        <a:latin typeface="Arial" charset="0"/>
        <a:ea typeface="ＭＳ Ｐゴシック" pitchFamily="-109" charset="-128"/>
        <a:cs typeface="+mn-cs"/>
      </a:defRPr>
    </a:lvl6pPr>
    <a:lvl7pPr marL="2743200" lvl="6" algn="l" defTabSz="914400" rtl="0" eaLnBrk="1" latinLnBrk="0" hangingPunct="1">
      <a:defRPr kern="1200">
        <a:solidFill>
          <a:schemeClr val="tx1"/>
        </a:solidFill>
        <a:latin typeface="Arial" charset="0"/>
        <a:ea typeface="ＭＳ Ｐゴシック" pitchFamily="-109" charset="-128"/>
        <a:cs typeface="+mn-cs"/>
      </a:defRPr>
    </a:lvl7pPr>
    <a:lvl8pPr marL="3200400" lvl="7" algn="l" defTabSz="914400" rtl="0" eaLnBrk="1" latinLnBrk="0" hangingPunct="1">
      <a:defRPr kern="1200">
        <a:solidFill>
          <a:schemeClr val="tx1"/>
        </a:solidFill>
        <a:latin typeface="Arial" charset="0"/>
        <a:ea typeface="ＭＳ Ｐゴシック" pitchFamily="-109" charset="-128"/>
        <a:cs typeface="+mn-cs"/>
      </a:defRPr>
    </a:lvl8pPr>
    <a:lvl9pPr marL="3657600" lvl="8" algn="l" defTabSz="914400" rtl="0" eaLnBrk="1" latinLnBrk="0" hangingPunct="1">
      <a:defRPr kern="1200">
        <a:solidFill>
          <a:schemeClr val="tx1"/>
        </a:solidFill>
        <a:latin typeface="Arial" charset="0"/>
        <a:ea typeface="ＭＳ Ｐゴシック" pitchFamily="-109"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70" autoAdjust="0"/>
    <p:restoredTop sz="93955"/>
  </p:normalViewPr>
  <p:slideViewPr>
    <p:cSldViewPr snapToGrid="0">
      <p:cViewPr varScale="1">
        <p:scale>
          <a:sx n="112" d="100"/>
          <a:sy n="112" d="100"/>
        </p:scale>
        <p:origin x="1336" y="6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2.jpeg>
</file>

<file path=ppt/media/image3.jpg>
</file>

<file path=ppt/media/image4.g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53CFFB0-ED9D-445F-9A2B-4188A92D4D34}" type="datetimeFigureOut">
              <a:rPr lang="en-US" smtClean="0"/>
              <a:pPr/>
              <a:t>6/6/2022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FB6C118-99C7-43A8-89D6-827AC8AE5AE1}" type="slidenum">
              <a:rPr lang="en-US" smtClean="0"/>
              <a:pPr/>
              <a:t>‹#›</a:t>
            </a:fld>
            <a:endParaRPr lang="en-US" dirty="0"/>
          </a:p>
        </p:txBody>
      </p:sp>
    </p:spTree>
    <p:extLst>
      <p:ext uri="{BB962C8B-B14F-4D97-AF65-F5344CB8AC3E}">
        <p14:creationId xmlns:p14="http://schemas.microsoft.com/office/powerpoint/2010/main" val="72470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19.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21.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23.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25.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27.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29.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31.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33.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35.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37.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0.xml"/><Relationship Id="rId2" Type="http://schemas.openxmlformats.org/officeDocument/2006/relationships/notesMaster" Target="../notesMasters/notesMaster1.xml"/><Relationship Id="rId1" Type="http://schemas.openxmlformats.org/officeDocument/2006/relationships/tags" Target="../tags/tag39.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41.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43.xml"/></Relationships>
</file>

<file path=ppt/notesSlides/_rels/notesSlide23.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45.xml"/></Relationships>
</file>

<file path=ppt/notesSlides/_rels/notesSlide24.xml.rels><?xml version="1.0" encoding="UTF-8" standalone="yes"?>
<Relationships xmlns="http://schemas.openxmlformats.org/package/2006/relationships"><Relationship Id="rId3" Type="http://schemas.openxmlformats.org/officeDocument/2006/relationships/slide" Target="../slides/slide24.xml"/><Relationship Id="rId2" Type="http://schemas.openxmlformats.org/officeDocument/2006/relationships/notesMaster" Target="../notesMasters/notesMaster1.xml"/><Relationship Id="rId1" Type="http://schemas.openxmlformats.org/officeDocument/2006/relationships/tags" Target="../tags/tag47.xml"/></Relationships>
</file>

<file path=ppt/notesSlides/_rels/notesSlide25.xml.rels><?xml version="1.0" encoding="UTF-8" standalone="yes"?>
<Relationships xmlns="http://schemas.openxmlformats.org/package/2006/relationships"><Relationship Id="rId3" Type="http://schemas.openxmlformats.org/officeDocument/2006/relationships/slide" Target="../slides/slide25.xml"/><Relationship Id="rId2" Type="http://schemas.openxmlformats.org/officeDocument/2006/relationships/notesMaster" Target="../notesMasters/notesMaster1.xml"/><Relationship Id="rId1" Type="http://schemas.openxmlformats.org/officeDocument/2006/relationships/tags" Target="../tags/tag49.xml"/></Relationships>
</file>

<file path=ppt/notesSlides/_rels/notesSlide26.xml.rels><?xml version="1.0" encoding="UTF-8" standalone="yes"?>
<Relationships xmlns="http://schemas.openxmlformats.org/package/2006/relationships"><Relationship Id="rId3" Type="http://schemas.openxmlformats.org/officeDocument/2006/relationships/slide" Target="../slides/slide26.xml"/><Relationship Id="rId2" Type="http://schemas.openxmlformats.org/officeDocument/2006/relationships/notesMaster" Target="../notesMasters/notesMaster1.xml"/><Relationship Id="rId1" Type="http://schemas.openxmlformats.org/officeDocument/2006/relationships/tags" Target="../tags/tag51.xml"/></Relationships>
</file>

<file path=ppt/notesSlides/_rels/notesSlide27.xml.rels><?xml version="1.0" encoding="UTF-8" standalone="yes"?>
<Relationships xmlns="http://schemas.openxmlformats.org/package/2006/relationships"><Relationship Id="rId3" Type="http://schemas.openxmlformats.org/officeDocument/2006/relationships/slide" Target="../slides/slide27.xml"/><Relationship Id="rId2" Type="http://schemas.openxmlformats.org/officeDocument/2006/relationships/notesMaster" Target="../notesMasters/notesMaster1.xml"/><Relationship Id="rId1" Type="http://schemas.openxmlformats.org/officeDocument/2006/relationships/tags" Target="../tags/tag53.xml"/></Relationships>
</file>

<file path=ppt/notesSlides/_rels/notesSlide28.xml.rels><?xml version="1.0" encoding="UTF-8" standalone="yes"?>
<Relationships xmlns="http://schemas.openxmlformats.org/package/2006/relationships"><Relationship Id="rId3" Type="http://schemas.openxmlformats.org/officeDocument/2006/relationships/slide" Target="../slides/slide28.xml"/><Relationship Id="rId2" Type="http://schemas.openxmlformats.org/officeDocument/2006/relationships/notesMaster" Target="../notesMasters/notesMaster1.xml"/><Relationship Id="rId1" Type="http://schemas.openxmlformats.org/officeDocument/2006/relationships/tags" Target="../tags/tag55.xml"/></Relationships>
</file>

<file path=ppt/notesSlides/_rels/notesSlide29.xml.rels><?xml version="1.0" encoding="UTF-8" standalone="yes"?>
<Relationships xmlns="http://schemas.openxmlformats.org/package/2006/relationships"><Relationship Id="rId3" Type="http://schemas.openxmlformats.org/officeDocument/2006/relationships/slide" Target="../slides/slide29.xml"/><Relationship Id="rId2" Type="http://schemas.openxmlformats.org/officeDocument/2006/relationships/notesMaster" Target="../notesMasters/notesMaster1.xml"/><Relationship Id="rId1" Type="http://schemas.openxmlformats.org/officeDocument/2006/relationships/tags" Target="../tags/tag57.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30.xml.rels><?xml version="1.0" encoding="UTF-8" standalone="yes"?>
<Relationships xmlns="http://schemas.openxmlformats.org/package/2006/relationships"><Relationship Id="rId3" Type="http://schemas.openxmlformats.org/officeDocument/2006/relationships/slide" Target="../slides/slide30.xml"/><Relationship Id="rId2" Type="http://schemas.openxmlformats.org/officeDocument/2006/relationships/notesMaster" Target="../notesMasters/notesMaster1.xml"/><Relationship Id="rId1" Type="http://schemas.openxmlformats.org/officeDocument/2006/relationships/tags" Target="../tags/tag59.xml"/></Relationships>
</file>

<file path=ppt/notesSlides/_rels/notesSlide31.xml.rels><?xml version="1.0" encoding="UTF-8" standalone="yes"?>
<Relationships xmlns="http://schemas.openxmlformats.org/package/2006/relationships"><Relationship Id="rId3" Type="http://schemas.openxmlformats.org/officeDocument/2006/relationships/slide" Target="../slides/slide31.xml"/><Relationship Id="rId2" Type="http://schemas.openxmlformats.org/officeDocument/2006/relationships/notesMaster" Target="../notesMasters/notesMaster1.xml"/><Relationship Id="rId1" Type="http://schemas.openxmlformats.org/officeDocument/2006/relationships/tags" Target="../tags/tag61.xml"/></Relationships>
</file>

<file path=ppt/notesSlides/_rels/notesSlide32.xml.rels><?xml version="1.0" encoding="UTF-8" standalone="yes"?>
<Relationships xmlns="http://schemas.openxmlformats.org/package/2006/relationships"><Relationship Id="rId3" Type="http://schemas.openxmlformats.org/officeDocument/2006/relationships/slide" Target="../slides/slide32.xml"/><Relationship Id="rId2" Type="http://schemas.openxmlformats.org/officeDocument/2006/relationships/notesMaster" Target="../notesMasters/notesMaster1.xml"/><Relationship Id="rId1" Type="http://schemas.openxmlformats.org/officeDocument/2006/relationships/tags" Target="../tags/tag63.xml"/></Relationships>
</file>

<file path=ppt/notesSlides/_rels/notesSlide33.xml.rels><?xml version="1.0" encoding="UTF-8" standalone="yes"?>
<Relationships xmlns="http://schemas.openxmlformats.org/package/2006/relationships"><Relationship Id="rId3" Type="http://schemas.openxmlformats.org/officeDocument/2006/relationships/slide" Target="../slides/slide33.xml"/><Relationship Id="rId2" Type="http://schemas.openxmlformats.org/officeDocument/2006/relationships/notesMaster" Target="../notesMasters/notesMaster1.xml"/><Relationship Id="rId1" Type="http://schemas.openxmlformats.org/officeDocument/2006/relationships/tags" Target="../tags/tag65.xml"/></Relationships>
</file>

<file path=ppt/notesSlides/_rels/notesSlide34.xml.rels><?xml version="1.0" encoding="UTF-8" standalone="yes"?>
<Relationships xmlns="http://schemas.openxmlformats.org/package/2006/relationships"><Relationship Id="rId3" Type="http://schemas.openxmlformats.org/officeDocument/2006/relationships/slide" Target="../slides/slide34.xml"/><Relationship Id="rId2" Type="http://schemas.openxmlformats.org/officeDocument/2006/relationships/notesMaster" Target="../notesMasters/notesMaster1.xml"/><Relationship Id="rId1" Type="http://schemas.openxmlformats.org/officeDocument/2006/relationships/tags" Target="../tags/tag67.xml"/></Relationships>
</file>

<file path=ppt/notesSlides/_rels/notesSlide35.xml.rels><?xml version="1.0" encoding="UTF-8" standalone="yes"?>
<Relationships xmlns="http://schemas.openxmlformats.org/package/2006/relationships"><Relationship Id="rId3" Type="http://schemas.openxmlformats.org/officeDocument/2006/relationships/slide" Target="../slides/slide35.xml"/><Relationship Id="rId2" Type="http://schemas.openxmlformats.org/officeDocument/2006/relationships/notesMaster" Target="../notesMasters/notesMaster1.xml"/><Relationship Id="rId1" Type="http://schemas.openxmlformats.org/officeDocument/2006/relationships/tags" Target="../tags/tag69.xml"/></Relationships>
</file>

<file path=ppt/notesSlides/_rels/notesSlide36.xml.rels><?xml version="1.0" encoding="UTF-8" standalone="yes"?>
<Relationships xmlns="http://schemas.openxmlformats.org/package/2006/relationships"><Relationship Id="rId3" Type="http://schemas.openxmlformats.org/officeDocument/2006/relationships/slide" Target="../slides/slide36.xml"/><Relationship Id="rId2" Type="http://schemas.openxmlformats.org/officeDocument/2006/relationships/notesMaster" Target="../notesMasters/notesMaster1.xml"/><Relationship Id="rId1" Type="http://schemas.openxmlformats.org/officeDocument/2006/relationships/tags" Target="../tags/tag71.xml"/></Relationships>
</file>

<file path=ppt/notesSlides/_rels/notesSlide37.xml.rels><?xml version="1.0" encoding="UTF-8" standalone="yes"?>
<Relationships xmlns="http://schemas.openxmlformats.org/package/2006/relationships"><Relationship Id="rId3" Type="http://schemas.openxmlformats.org/officeDocument/2006/relationships/slide" Target="../slides/slide37.xml"/><Relationship Id="rId2" Type="http://schemas.openxmlformats.org/officeDocument/2006/relationships/notesMaster" Target="../notesMasters/notesMaster1.xml"/><Relationship Id="rId1" Type="http://schemas.openxmlformats.org/officeDocument/2006/relationships/tags" Target="../tags/tag73.xml"/></Relationships>
</file>

<file path=ppt/notesSlides/_rels/notesSlide38.xml.rels><?xml version="1.0" encoding="UTF-8" standalone="yes"?>
<Relationships xmlns="http://schemas.openxmlformats.org/package/2006/relationships"><Relationship Id="rId3" Type="http://schemas.openxmlformats.org/officeDocument/2006/relationships/slide" Target="../slides/slide38.xml"/><Relationship Id="rId2" Type="http://schemas.openxmlformats.org/officeDocument/2006/relationships/notesMaster" Target="../notesMasters/notesMaster1.xml"/><Relationship Id="rId1" Type="http://schemas.openxmlformats.org/officeDocument/2006/relationships/tags" Target="../tags/tag75.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9.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11.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13.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15.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FB6C118-99C7-43A8-89D6-827AC8AE5AE1}" type="slidenum">
              <a:rPr lang="en-US" smtClean="0"/>
              <a:pPr/>
              <a:t>1</a:t>
            </a:fld>
            <a:endParaRPr lang="en-US" dirty="0"/>
          </a:p>
        </p:txBody>
      </p:sp>
    </p:spTree>
    <p:extLst>
      <p:ext uri="{BB962C8B-B14F-4D97-AF65-F5344CB8AC3E}">
        <p14:creationId xmlns:p14="http://schemas.microsoft.com/office/powerpoint/2010/main" val="813300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10</a:t>
            </a:fld>
            <a:endParaRPr lang="en-US" dirty="0"/>
          </a:p>
        </p:txBody>
      </p:sp>
    </p:spTree>
    <p:extLst>
      <p:ext uri="{BB962C8B-B14F-4D97-AF65-F5344CB8AC3E}">
        <p14:creationId xmlns:p14="http://schemas.microsoft.com/office/powerpoint/2010/main" val="20129135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11</a:t>
            </a:fld>
            <a:endParaRPr lang="en-US" dirty="0"/>
          </a:p>
        </p:txBody>
      </p:sp>
    </p:spTree>
    <p:extLst>
      <p:ext uri="{BB962C8B-B14F-4D97-AF65-F5344CB8AC3E}">
        <p14:creationId xmlns:p14="http://schemas.microsoft.com/office/powerpoint/2010/main" val="2550733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12</a:t>
            </a:fld>
            <a:endParaRPr lang="en-US" dirty="0"/>
          </a:p>
        </p:txBody>
      </p:sp>
    </p:spTree>
    <p:extLst>
      <p:ext uri="{BB962C8B-B14F-4D97-AF65-F5344CB8AC3E}">
        <p14:creationId xmlns:p14="http://schemas.microsoft.com/office/powerpoint/2010/main" val="42541627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13</a:t>
            </a:fld>
            <a:endParaRPr lang="en-US" dirty="0"/>
          </a:p>
        </p:txBody>
      </p:sp>
    </p:spTree>
    <p:extLst>
      <p:ext uri="{BB962C8B-B14F-4D97-AF65-F5344CB8AC3E}">
        <p14:creationId xmlns:p14="http://schemas.microsoft.com/office/powerpoint/2010/main" val="22231298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14</a:t>
            </a:fld>
            <a:endParaRPr lang="en-US" dirty="0"/>
          </a:p>
        </p:txBody>
      </p:sp>
    </p:spTree>
    <p:extLst>
      <p:ext uri="{BB962C8B-B14F-4D97-AF65-F5344CB8AC3E}">
        <p14:creationId xmlns:p14="http://schemas.microsoft.com/office/powerpoint/2010/main" val="31806086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15</a:t>
            </a:fld>
            <a:endParaRPr lang="en-US" dirty="0"/>
          </a:p>
        </p:txBody>
      </p:sp>
    </p:spTree>
    <p:extLst>
      <p:ext uri="{BB962C8B-B14F-4D97-AF65-F5344CB8AC3E}">
        <p14:creationId xmlns:p14="http://schemas.microsoft.com/office/powerpoint/2010/main" val="18112077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16</a:t>
            </a:fld>
            <a:endParaRPr lang="en-US" dirty="0"/>
          </a:p>
        </p:txBody>
      </p:sp>
    </p:spTree>
    <p:extLst>
      <p:ext uri="{BB962C8B-B14F-4D97-AF65-F5344CB8AC3E}">
        <p14:creationId xmlns:p14="http://schemas.microsoft.com/office/powerpoint/2010/main" val="21948413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17</a:t>
            </a:fld>
            <a:endParaRPr lang="en-US" dirty="0"/>
          </a:p>
        </p:txBody>
      </p:sp>
    </p:spTree>
    <p:extLst>
      <p:ext uri="{BB962C8B-B14F-4D97-AF65-F5344CB8AC3E}">
        <p14:creationId xmlns:p14="http://schemas.microsoft.com/office/powerpoint/2010/main" val="28395704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18</a:t>
            </a:fld>
            <a:endParaRPr lang="en-US" dirty="0"/>
          </a:p>
        </p:txBody>
      </p:sp>
    </p:spTree>
    <p:extLst>
      <p:ext uri="{BB962C8B-B14F-4D97-AF65-F5344CB8AC3E}">
        <p14:creationId xmlns:p14="http://schemas.microsoft.com/office/powerpoint/2010/main" val="28269921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19</a:t>
            </a:fld>
            <a:endParaRPr lang="en-US" dirty="0"/>
          </a:p>
        </p:txBody>
      </p:sp>
    </p:spTree>
    <p:extLst>
      <p:ext uri="{BB962C8B-B14F-4D97-AF65-F5344CB8AC3E}">
        <p14:creationId xmlns:p14="http://schemas.microsoft.com/office/powerpoint/2010/main" val="28008776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endParaRPr lang="en-US" b="0" dirty="0">
              <a:solidFill>
                <a:schemeClr val="tx1"/>
              </a:solidFill>
            </a:endParaRPr>
          </a:p>
        </p:txBody>
      </p:sp>
      <p:sp>
        <p:nvSpPr>
          <p:cNvPr id="4" name="Slide Number Placeholder 3"/>
          <p:cNvSpPr>
            <a:spLocks noGrp="1"/>
          </p:cNvSpPr>
          <p:nvPr>
            <p:ph type="sldNum" sz="quarter" idx="10"/>
          </p:nvPr>
        </p:nvSpPr>
        <p:spPr/>
        <p:txBody>
          <a:bodyPr/>
          <a:lstStyle/>
          <a:p>
            <a:fld id="{8FB6C118-99C7-43A8-89D6-827AC8AE5AE1}" type="slidenum">
              <a:rPr lang="en-US" smtClean="0"/>
              <a:pPr/>
              <a:t>2</a:t>
            </a:fld>
            <a:endParaRPr lang="en-US" dirty="0"/>
          </a:p>
        </p:txBody>
      </p:sp>
    </p:spTree>
    <p:extLst>
      <p:ext uri="{BB962C8B-B14F-4D97-AF65-F5344CB8AC3E}">
        <p14:creationId xmlns:p14="http://schemas.microsoft.com/office/powerpoint/2010/main" val="6883998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20</a:t>
            </a:fld>
            <a:endParaRPr lang="en-US" dirty="0"/>
          </a:p>
        </p:txBody>
      </p:sp>
    </p:spTree>
    <p:extLst>
      <p:ext uri="{BB962C8B-B14F-4D97-AF65-F5344CB8AC3E}">
        <p14:creationId xmlns:p14="http://schemas.microsoft.com/office/powerpoint/2010/main" val="39271716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21</a:t>
            </a:fld>
            <a:endParaRPr lang="en-US" dirty="0"/>
          </a:p>
        </p:txBody>
      </p:sp>
    </p:spTree>
    <p:extLst>
      <p:ext uri="{BB962C8B-B14F-4D97-AF65-F5344CB8AC3E}">
        <p14:creationId xmlns:p14="http://schemas.microsoft.com/office/powerpoint/2010/main" val="18958927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22</a:t>
            </a:fld>
            <a:endParaRPr lang="en-US" dirty="0"/>
          </a:p>
        </p:txBody>
      </p:sp>
    </p:spTree>
    <p:extLst>
      <p:ext uri="{BB962C8B-B14F-4D97-AF65-F5344CB8AC3E}">
        <p14:creationId xmlns:p14="http://schemas.microsoft.com/office/powerpoint/2010/main" val="24530313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23</a:t>
            </a:fld>
            <a:endParaRPr lang="en-US" dirty="0"/>
          </a:p>
        </p:txBody>
      </p:sp>
    </p:spTree>
    <p:extLst>
      <p:ext uri="{BB962C8B-B14F-4D97-AF65-F5344CB8AC3E}">
        <p14:creationId xmlns:p14="http://schemas.microsoft.com/office/powerpoint/2010/main" val="33684514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24</a:t>
            </a:fld>
            <a:endParaRPr lang="en-US" dirty="0"/>
          </a:p>
        </p:txBody>
      </p:sp>
    </p:spTree>
    <p:extLst>
      <p:ext uri="{BB962C8B-B14F-4D97-AF65-F5344CB8AC3E}">
        <p14:creationId xmlns:p14="http://schemas.microsoft.com/office/powerpoint/2010/main" val="32900004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25</a:t>
            </a:fld>
            <a:endParaRPr lang="en-US" dirty="0"/>
          </a:p>
        </p:txBody>
      </p:sp>
    </p:spTree>
    <p:extLst>
      <p:ext uri="{BB962C8B-B14F-4D97-AF65-F5344CB8AC3E}">
        <p14:creationId xmlns:p14="http://schemas.microsoft.com/office/powerpoint/2010/main" val="41719310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26</a:t>
            </a:fld>
            <a:endParaRPr lang="en-US" dirty="0"/>
          </a:p>
        </p:txBody>
      </p:sp>
    </p:spTree>
    <p:extLst>
      <p:ext uri="{BB962C8B-B14F-4D97-AF65-F5344CB8AC3E}">
        <p14:creationId xmlns:p14="http://schemas.microsoft.com/office/powerpoint/2010/main" val="3411123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27</a:t>
            </a:fld>
            <a:endParaRPr lang="en-US" dirty="0"/>
          </a:p>
        </p:txBody>
      </p:sp>
    </p:spTree>
    <p:extLst>
      <p:ext uri="{BB962C8B-B14F-4D97-AF65-F5344CB8AC3E}">
        <p14:creationId xmlns:p14="http://schemas.microsoft.com/office/powerpoint/2010/main" val="13903856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28</a:t>
            </a:fld>
            <a:endParaRPr lang="en-US" dirty="0"/>
          </a:p>
        </p:txBody>
      </p:sp>
    </p:spTree>
    <p:extLst>
      <p:ext uri="{BB962C8B-B14F-4D97-AF65-F5344CB8AC3E}">
        <p14:creationId xmlns:p14="http://schemas.microsoft.com/office/powerpoint/2010/main" val="20636313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29</a:t>
            </a:fld>
            <a:endParaRPr lang="en-US" dirty="0"/>
          </a:p>
        </p:txBody>
      </p:sp>
    </p:spTree>
    <p:extLst>
      <p:ext uri="{BB962C8B-B14F-4D97-AF65-F5344CB8AC3E}">
        <p14:creationId xmlns:p14="http://schemas.microsoft.com/office/powerpoint/2010/main" val="3584262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3</a:t>
            </a:fld>
            <a:endParaRPr lang="en-US" dirty="0"/>
          </a:p>
        </p:txBody>
      </p:sp>
    </p:spTree>
    <p:extLst>
      <p:ext uri="{BB962C8B-B14F-4D97-AF65-F5344CB8AC3E}">
        <p14:creationId xmlns:p14="http://schemas.microsoft.com/office/powerpoint/2010/main" val="20363302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30</a:t>
            </a:fld>
            <a:endParaRPr lang="en-US" dirty="0"/>
          </a:p>
        </p:txBody>
      </p:sp>
    </p:spTree>
    <p:extLst>
      <p:ext uri="{BB962C8B-B14F-4D97-AF65-F5344CB8AC3E}">
        <p14:creationId xmlns:p14="http://schemas.microsoft.com/office/powerpoint/2010/main" val="29400958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31</a:t>
            </a:fld>
            <a:endParaRPr lang="en-US" dirty="0"/>
          </a:p>
        </p:txBody>
      </p:sp>
    </p:spTree>
    <p:extLst>
      <p:ext uri="{BB962C8B-B14F-4D97-AF65-F5344CB8AC3E}">
        <p14:creationId xmlns:p14="http://schemas.microsoft.com/office/powerpoint/2010/main" val="1077663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32</a:t>
            </a:fld>
            <a:endParaRPr lang="en-US" dirty="0"/>
          </a:p>
        </p:txBody>
      </p:sp>
    </p:spTree>
    <p:extLst>
      <p:ext uri="{BB962C8B-B14F-4D97-AF65-F5344CB8AC3E}">
        <p14:creationId xmlns:p14="http://schemas.microsoft.com/office/powerpoint/2010/main" val="263841704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33</a:t>
            </a:fld>
            <a:endParaRPr lang="en-US" dirty="0"/>
          </a:p>
        </p:txBody>
      </p:sp>
    </p:spTree>
    <p:extLst>
      <p:ext uri="{BB962C8B-B14F-4D97-AF65-F5344CB8AC3E}">
        <p14:creationId xmlns:p14="http://schemas.microsoft.com/office/powerpoint/2010/main" val="42053023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34</a:t>
            </a:fld>
            <a:endParaRPr lang="en-US" dirty="0"/>
          </a:p>
        </p:txBody>
      </p:sp>
    </p:spTree>
    <p:extLst>
      <p:ext uri="{BB962C8B-B14F-4D97-AF65-F5344CB8AC3E}">
        <p14:creationId xmlns:p14="http://schemas.microsoft.com/office/powerpoint/2010/main" val="24192939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35</a:t>
            </a:fld>
            <a:endParaRPr lang="en-US" dirty="0"/>
          </a:p>
        </p:txBody>
      </p:sp>
    </p:spTree>
    <p:extLst>
      <p:ext uri="{BB962C8B-B14F-4D97-AF65-F5344CB8AC3E}">
        <p14:creationId xmlns:p14="http://schemas.microsoft.com/office/powerpoint/2010/main" val="36299108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36</a:t>
            </a:fld>
            <a:endParaRPr lang="en-US" dirty="0"/>
          </a:p>
        </p:txBody>
      </p:sp>
    </p:spTree>
    <p:extLst>
      <p:ext uri="{BB962C8B-B14F-4D97-AF65-F5344CB8AC3E}">
        <p14:creationId xmlns:p14="http://schemas.microsoft.com/office/powerpoint/2010/main" val="38464999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37</a:t>
            </a:fld>
            <a:endParaRPr lang="en-US" dirty="0"/>
          </a:p>
        </p:txBody>
      </p:sp>
    </p:spTree>
    <p:extLst>
      <p:ext uri="{BB962C8B-B14F-4D97-AF65-F5344CB8AC3E}">
        <p14:creationId xmlns:p14="http://schemas.microsoft.com/office/powerpoint/2010/main" val="6338989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endParaRPr lang="en-US" b="0" dirty="0">
              <a:solidFill>
                <a:schemeClr val="tx1"/>
              </a:solidFill>
            </a:endParaRPr>
          </a:p>
        </p:txBody>
      </p:sp>
      <p:sp>
        <p:nvSpPr>
          <p:cNvPr id="4" name="Slide Number Placeholder 3"/>
          <p:cNvSpPr>
            <a:spLocks noGrp="1"/>
          </p:cNvSpPr>
          <p:nvPr>
            <p:ph type="sldNum" sz="quarter" idx="10"/>
          </p:nvPr>
        </p:nvSpPr>
        <p:spPr/>
        <p:txBody>
          <a:bodyPr/>
          <a:lstStyle/>
          <a:p>
            <a:fld id="{8FB6C118-99C7-43A8-89D6-827AC8AE5AE1}" type="slidenum">
              <a:rPr lang="en-US" smtClean="0"/>
              <a:pPr/>
              <a:t>38</a:t>
            </a:fld>
            <a:endParaRPr lang="en-US" dirty="0"/>
          </a:p>
        </p:txBody>
      </p:sp>
    </p:spTree>
    <p:extLst>
      <p:ext uri="{BB962C8B-B14F-4D97-AF65-F5344CB8AC3E}">
        <p14:creationId xmlns:p14="http://schemas.microsoft.com/office/powerpoint/2010/main" val="3700774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4</a:t>
            </a:fld>
            <a:endParaRPr lang="en-US" dirty="0"/>
          </a:p>
        </p:txBody>
      </p:sp>
    </p:spTree>
    <p:extLst>
      <p:ext uri="{BB962C8B-B14F-4D97-AF65-F5344CB8AC3E}">
        <p14:creationId xmlns:p14="http://schemas.microsoft.com/office/powerpoint/2010/main" val="39751418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5</a:t>
            </a:fld>
            <a:endParaRPr lang="en-US" dirty="0"/>
          </a:p>
        </p:txBody>
      </p:sp>
    </p:spTree>
    <p:extLst>
      <p:ext uri="{BB962C8B-B14F-4D97-AF65-F5344CB8AC3E}">
        <p14:creationId xmlns:p14="http://schemas.microsoft.com/office/powerpoint/2010/main" val="2317196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6</a:t>
            </a:fld>
            <a:endParaRPr lang="en-US" dirty="0"/>
          </a:p>
        </p:txBody>
      </p:sp>
    </p:spTree>
    <p:extLst>
      <p:ext uri="{BB962C8B-B14F-4D97-AF65-F5344CB8AC3E}">
        <p14:creationId xmlns:p14="http://schemas.microsoft.com/office/powerpoint/2010/main" val="3209035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7</a:t>
            </a:fld>
            <a:endParaRPr lang="en-US" dirty="0"/>
          </a:p>
        </p:txBody>
      </p:sp>
    </p:spTree>
    <p:extLst>
      <p:ext uri="{BB962C8B-B14F-4D97-AF65-F5344CB8AC3E}">
        <p14:creationId xmlns:p14="http://schemas.microsoft.com/office/powerpoint/2010/main" val="25205186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8</a:t>
            </a:fld>
            <a:endParaRPr lang="en-US" dirty="0"/>
          </a:p>
        </p:txBody>
      </p:sp>
    </p:spTree>
    <p:extLst>
      <p:ext uri="{BB962C8B-B14F-4D97-AF65-F5344CB8AC3E}">
        <p14:creationId xmlns:p14="http://schemas.microsoft.com/office/powerpoint/2010/main" val="1177199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r>
              <a:rPr lang="en-US" b="0" dirty="0">
                <a:solidFill>
                  <a:schemeClr val="tx1"/>
                </a:solidFill>
              </a:rPr>
              <a:t>B</a:t>
            </a:r>
          </a:p>
        </p:txBody>
      </p:sp>
      <p:sp>
        <p:nvSpPr>
          <p:cNvPr id="4" name="Slide Number Placeholder 3"/>
          <p:cNvSpPr>
            <a:spLocks noGrp="1"/>
          </p:cNvSpPr>
          <p:nvPr>
            <p:ph type="sldNum" sz="quarter" idx="10"/>
          </p:nvPr>
        </p:nvSpPr>
        <p:spPr/>
        <p:txBody>
          <a:bodyPr/>
          <a:lstStyle/>
          <a:p>
            <a:fld id="{8FB6C118-99C7-43A8-89D6-827AC8AE5AE1}" type="slidenum">
              <a:rPr lang="en-US" smtClean="0"/>
              <a:pPr/>
              <a:t>9</a:t>
            </a:fld>
            <a:endParaRPr lang="en-US" dirty="0"/>
          </a:p>
        </p:txBody>
      </p:sp>
    </p:spTree>
    <p:extLst>
      <p:ext uri="{BB962C8B-B14F-4D97-AF65-F5344CB8AC3E}">
        <p14:creationId xmlns:p14="http://schemas.microsoft.com/office/powerpoint/2010/main" val="34108535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fld id="{CA5F90C4-125E-4497-9672-5D10CF9533B7}" type="datetime1">
              <a:rPr lang="en-US"/>
              <a:pPr/>
              <a:t>6/6/2022</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fld id="{CBEA7649-9D40-4EE0-BACF-DCF3466AFC55}" type="slidenum">
              <a:rPr lang="en-US"/>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9F5B70BF-1667-4065-B27E-F6A7747C84A5}" type="datetime1">
              <a:rPr lang="en-US"/>
              <a:pPr/>
              <a:t>6/6/2022</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fld id="{B99C4ED2-61BD-44E1-A853-E82EFEA0721A}" type="slidenum">
              <a:rPr lang="en-US"/>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09D473FC-03FE-4441-BA5E-9E2ABFE3F0A1}" type="datetime1">
              <a:rPr lang="en-US"/>
              <a:pPr/>
              <a:t>6/6/2022</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fld id="{54B08AD7-56CB-4BD4-A38A-09195942D6A2}" type="slidenum">
              <a:rPr lang="en-US"/>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89F6D1A2-D08C-4252-9A0F-1D99CD1E25CA}" type="datetime1">
              <a:rPr lang="en-US"/>
              <a:pPr/>
              <a:t>6/6/2022</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fld id="{02464F24-ED09-48CC-BEDA-F79754D30794}"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0A94E67A-FD69-4241-BD00-1020D9E837B2}" type="datetime1">
              <a:rPr lang="en-US"/>
              <a:pPr/>
              <a:t>6/6/2022</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fld id="{E7951A76-A517-4F29-937E-A7F5BB7CC0FB}"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4C12077A-6972-4CB2-AE89-6E8A7D26779E}" type="datetime1">
              <a:rPr lang="en-US"/>
              <a:pPr/>
              <a:t>6/6/2022</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fld id="{B16E6390-1E61-44A4-9E78-AF385EEDFD55}"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fld id="{EC317F91-518C-48D7-8814-BB081503F7E5}" type="datetime1">
              <a:rPr lang="en-US"/>
              <a:pPr/>
              <a:t>6/6/2022</a:t>
            </a:fld>
            <a:endParaRPr 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fld id="{4D12DFD1-291A-4299-981D-260B372FFEFF}"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2F25AE79-373B-41D6-B361-17E25208515E}" type="datetime1">
              <a:rPr lang="en-US"/>
              <a:pPr/>
              <a:t>6/6/2022</a:t>
            </a:fld>
            <a:endParaRPr 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fld id="{8DEA4A6A-ADD5-4E7A-B344-2479081D1D74}" type="slidenum">
              <a:rPr lang="en-US"/>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9914F3B7-FC42-4C61-9279-ADAB521C346C}" type="datetime1">
              <a:rPr lang="en-US"/>
              <a:pPr/>
              <a:t>6/6/2022</a:t>
            </a:fld>
            <a:endParaRPr 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fld id="{EE4E73DB-DB27-499A-9F8B-56B4DB35A972}" type="slidenum">
              <a:rPr lang="en-US"/>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7D6DABF5-9CA4-4524-9F56-1C469F4A379D}" type="datetime1">
              <a:rPr lang="en-US"/>
              <a:pPr/>
              <a:t>6/6/2022</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fld id="{8B7C4ABC-FDBE-4124-89FA-2931F1DE6112}" type="slidenum">
              <a:rPr lang="en-US"/>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64C54501-4E95-417D-96CA-529937B40FE9}" type="datetime1">
              <a:rPr lang="en-US"/>
              <a:pPr/>
              <a:t>6/6/2022</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fld id="{CCBE1266-B1A8-475F-AD9D-6C0F6545789E}"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pitchFamily="-109" charset="0"/>
              </a:defRPr>
            </a:lvl1pPr>
          </a:lstStyle>
          <a:p>
            <a:fld id="{A93790B0-EE60-41D9-969D-FF088E295D2A}" type="datetime1">
              <a:rPr lang="en-US"/>
              <a:pPr/>
              <a:t>6/6/2022</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itchFamily="-109" charset="0"/>
              </a:defRPr>
            </a:lvl1pPr>
          </a:lstStyle>
          <a:p>
            <a:fld id="{03E194A2-1399-4B77-BD42-41E66E754A36}" type="slidenum">
              <a:rPr lang="en-US"/>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0" fontAlgn="base" hangingPunct="0">
        <a:spcBef>
          <a:spcPct val="0"/>
        </a:spcBef>
        <a:spcAft>
          <a:spcPct val="0"/>
        </a:spcAft>
        <a:defRPr sz="4400" kern="1200">
          <a:solidFill>
            <a:schemeClr val="tx1"/>
          </a:solidFill>
          <a:latin typeface="+mj-lt"/>
          <a:ea typeface="ＭＳ Ｐゴシック" charset="-128"/>
          <a:cs typeface="ＭＳ Ｐゴシック" charset="-128"/>
        </a:defRPr>
      </a:lvl1pPr>
      <a:lvl2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2pPr>
      <a:lvl3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3pPr>
      <a:lvl4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4pPr>
      <a:lvl5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128"/>
          <a:cs typeface="ＭＳ Ｐゴシック" charset="-128"/>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18.xml"/><Relationship Id="rId4" Type="http://schemas.openxmlformats.org/officeDocument/2006/relationships/image" Target="../media/image3.jp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20.xml"/><Relationship Id="rId4" Type="http://schemas.openxmlformats.org/officeDocument/2006/relationships/image" Target="../media/image3.jp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22.xml"/><Relationship Id="rId4" Type="http://schemas.openxmlformats.org/officeDocument/2006/relationships/image" Target="../media/image3.jp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24.xml"/><Relationship Id="rId4" Type="http://schemas.openxmlformats.org/officeDocument/2006/relationships/image" Target="../media/image3.jp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26.xml"/><Relationship Id="rId4" Type="http://schemas.openxmlformats.org/officeDocument/2006/relationships/image" Target="../media/image3.jp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28.xml"/><Relationship Id="rId4" Type="http://schemas.openxmlformats.org/officeDocument/2006/relationships/image" Target="../media/image3.jp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30.xml"/><Relationship Id="rId4" Type="http://schemas.openxmlformats.org/officeDocument/2006/relationships/image" Target="../media/image3.jp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32.xml"/><Relationship Id="rId4" Type="http://schemas.openxmlformats.org/officeDocument/2006/relationships/image" Target="../media/image3.jp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34.xml"/><Relationship Id="rId5" Type="http://schemas.openxmlformats.org/officeDocument/2006/relationships/hyperlink" Target="https://reactnative.dev/docs/javascript-environment" TargetMode="External"/><Relationship Id="rId4" Type="http://schemas.openxmlformats.org/officeDocument/2006/relationships/image" Target="../media/image3.jp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36.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tags" Target="../tags/tag38.xml"/><Relationship Id="rId5" Type="http://schemas.openxmlformats.org/officeDocument/2006/relationships/image" Target="../media/image4.gif"/><Relationship Id="rId4" Type="http://schemas.openxmlformats.org/officeDocument/2006/relationships/image" Target="../media/image3.jp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40.xml"/><Relationship Id="rId5" Type="http://schemas.openxmlformats.org/officeDocument/2006/relationships/image" Target="../media/image5.png"/><Relationship Id="rId4" Type="http://schemas.openxmlformats.org/officeDocument/2006/relationships/image" Target="../media/image3.jp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ags" Target="../tags/tag42.xml"/><Relationship Id="rId4" Type="http://schemas.openxmlformats.org/officeDocument/2006/relationships/image" Target="../media/image3.jp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44.xml"/><Relationship Id="rId4" Type="http://schemas.openxmlformats.org/officeDocument/2006/relationships/image" Target="../media/image3.jp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ags" Target="../tags/tag46.xml"/><Relationship Id="rId4" Type="http://schemas.openxmlformats.org/officeDocument/2006/relationships/image" Target="../media/image3.jp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ags" Target="../tags/tag48.xml"/><Relationship Id="rId4" Type="http://schemas.openxmlformats.org/officeDocument/2006/relationships/image" Target="../media/image3.jp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tags" Target="../tags/tag50.xml"/><Relationship Id="rId4" Type="http://schemas.openxmlformats.org/officeDocument/2006/relationships/image" Target="../media/image3.jp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tags" Target="../tags/tag52.xml"/><Relationship Id="rId4" Type="http://schemas.openxmlformats.org/officeDocument/2006/relationships/image" Target="../media/image3.jp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tags" Target="../tags/tag54.xml"/><Relationship Id="rId4" Type="http://schemas.openxmlformats.org/officeDocument/2006/relationships/image" Target="../media/image3.jp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tags" Target="../tags/tag56.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4.xml"/><Relationship Id="rId4" Type="http://schemas.openxmlformats.org/officeDocument/2006/relationships/image" Target="../media/image3.jp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58.xml"/><Relationship Id="rId4" Type="http://schemas.openxmlformats.org/officeDocument/2006/relationships/image" Target="../media/image3.jp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tags" Target="../tags/tag60.xml"/><Relationship Id="rId4" Type="http://schemas.openxmlformats.org/officeDocument/2006/relationships/image" Target="../media/image3.jp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tags" Target="../tags/tag62.xml"/><Relationship Id="rId4" Type="http://schemas.openxmlformats.org/officeDocument/2006/relationships/image" Target="../media/image3.jp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xml"/><Relationship Id="rId1" Type="http://schemas.openxmlformats.org/officeDocument/2006/relationships/tags" Target="../tags/tag64.xml"/><Relationship Id="rId4" Type="http://schemas.openxmlformats.org/officeDocument/2006/relationships/image" Target="../media/image3.jp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xml"/><Relationship Id="rId1" Type="http://schemas.openxmlformats.org/officeDocument/2006/relationships/tags" Target="../tags/tag66.xml"/><Relationship Id="rId4" Type="http://schemas.openxmlformats.org/officeDocument/2006/relationships/image" Target="../media/image3.jp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xml"/><Relationship Id="rId1" Type="http://schemas.openxmlformats.org/officeDocument/2006/relationships/tags" Target="../tags/tag68.xml"/><Relationship Id="rId4" Type="http://schemas.openxmlformats.org/officeDocument/2006/relationships/image" Target="../media/image3.jp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xml"/><Relationship Id="rId1" Type="http://schemas.openxmlformats.org/officeDocument/2006/relationships/tags" Target="../tags/tag70.xml"/><Relationship Id="rId4" Type="http://schemas.openxmlformats.org/officeDocument/2006/relationships/image" Target="../media/image3.jp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xml"/><Relationship Id="rId1" Type="http://schemas.openxmlformats.org/officeDocument/2006/relationships/tags" Target="../tags/tag72.xml"/><Relationship Id="rId4" Type="http://schemas.openxmlformats.org/officeDocument/2006/relationships/image" Target="../media/image3.jp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xml"/><Relationship Id="rId1" Type="http://schemas.openxmlformats.org/officeDocument/2006/relationships/tags" Target="../tags/tag74.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6.xml"/><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8.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10.xml"/><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12.xml"/><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14.xml"/><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16.xml"/><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4">
            <a:lum/>
          </a:blip>
          <a:srcRect/>
          <a:stretch>
            <a:fillRect/>
          </a:stretch>
        </a:blipFill>
        <a:effectLst/>
      </p:bgPr>
    </p:bg>
    <p:spTree>
      <p:nvGrpSpPr>
        <p:cNvPr id="1" name=""/>
        <p:cNvGrpSpPr/>
        <p:nvPr/>
      </p:nvGrpSpPr>
      <p:grpSpPr>
        <a:xfrm>
          <a:off x="0" y="0"/>
          <a:ext cx="0" cy="0"/>
          <a:chOff x="0" y="0"/>
          <a:chExt cx="0" cy="0"/>
        </a:xfrm>
      </p:grpSpPr>
      <p:sp>
        <p:nvSpPr>
          <p:cNvPr id="3" name="Title 2"/>
          <p:cNvSpPr>
            <a:spLocks noGrp="1"/>
          </p:cNvSpPr>
          <p:nvPr>
            <p:ph type="ctrTitle"/>
          </p:nvPr>
        </p:nvSpPr>
        <p:spPr>
          <a:xfrm>
            <a:off x="743898" y="2115134"/>
            <a:ext cx="7852144" cy="1799952"/>
          </a:xfrm>
        </p:spPr>
        <p:txBody>
          <a:bodyPr/>
          <a:lstStyle/>
          <a:p>
            <a:r>
              <a:rPr lang="en-US" b="1" dirty="0">
                <a:solidFill>
                  <a:schemeClr val="bg1"/>
                </a:solidFill>
                <a:latin typeface="+mn-lt"/>
              </a:rPr>
              <a:t>MOBILE DEVELOPMENT</a:t>
            </a:r>
            <a:endParaRPr lang="en-SG" b="1" dirty="0">
              <a:solidFill>
                <a:schemeClr val="bg1"/>
              </a:solidFill>
              <a:latin typeface="+mn-lt"/>
            </a:endParaRPr>
          </a:p>
        </p:txBody>
      </p:sp>
      <p:sp>
        <p:nvSpPr>
          <p:cNvPr id="5" name="Rectangle 1"/>
          <p:cNvSpPr>
            <a:spLocks noChangeArrowheads="1"/>
          </p:cNvSpPr>
          <p:nvPr/>
        </p:nvSpPr>
        <p:spPr bwMode="auto">
          <a:xfrm>
            <a:off x="212890" y="6514340"/>
            <a:ext cx="7137479" cy="23083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defTabSz="914400" rtl="0" eaLnBrk="1" fontAlgn="base" latinLnBrk="0" hangingPunct="1">
              <a:lnSpc>
                <a:spcPct val="100000"/>
              </a:lnSpc>
              <a:spcBef>
                <a:spcPct val="0"/>
              </a:spcBef>
              <a:spcAft>
                <a:spcPct val="0"/>
              </a:spcAft>
              <a:buClrTx/>
              <a:buSzTx/>
              <a:buFontTx/>
              <a:buNone/>
              <a:tabLst/>
            </a:pPr>
            <a:endParaRPr kumimoji="0" lang="en-US" sz="900" b="0" i="0" u="none" strike="noStrike" cap="none" normalizeH="0" baseline="0" dirty="0">
              <a:ln>
                <a:noFill/>
              </a:ln>
              <a:solidFill>
                <a:schemeClr val="tx1"/>
              </a:solidFill>
              <a:effectLst/>
              <a:latin typeface="Arial" pitchFamily="34" charset="0"/>
              <a:cs typeface="Arial" pitchFamily="34" charset="0"/>
            </a:endParaRPr>
          </a:p>
        </p:txBody>
      </p:sp>
      <p:sp>
        <p:nvSpPr>
          <p:cNvPr id="7" name="Title 2"/>
          <p:cNvSpPr txBox="1">
            <a:spLocks/>
          </p:cNvSpPr>
          <p:nvPr/>
        </p:nvSpPr>
        <p:spPr bwMode="auto">
          <a:xfrm>
            <a:off x="8102007" y="5705032"/>
            <a:ext cx="763773" cy="24920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457200" rtl="0" eaLnBrk="0" fontAlgn="base" latinLnBrk="0" hangingPunct="0">
              <a:lnSpc>
                <a:spcPct val="100000"/>
              </a:lnSpc>
              <a:spcBef>
                <a:spcPct val="0"/>
              </a:spcBef>
              <a:spcAft>
                <a:spcPct val="0"/>
              </a:spcAft>
              <a:buClrTx/>
              <a:buSzTx/>
              <a:buFontTx/>
              <a:buNone/>
              <a:tabLst/>
              <a:defRPr/>
            </a:pPr>
            <a:r>
              <a:rPr lang="en-US" sz="1000" i="1" dirty="0">
                <a:solidFill>
                  <a:schemeClr val="bg1"/>
                </a:solidFill>
                <a:latin typeface="+mn-lt"/>
                <a:ea typeface="ＭＳ Ｐゴシック" charset="-128"/>
                <a:cs typeface="ＭＳ Ｐゴシック" charset="-128"/>
              </a:rPr>
              <a:t>version</a:t>
            </a:r>
            <a:r>
              <a:rPr lang="en-US" sz="1000" i="1" noProof="0" dirty="0">
                <a:solidFill>
                  <a:schemeClr val="bg1"/>
                </a:solidFill>
                <a:latin typeface="+mn-lt"/>
                <a:ea typeface="ＭＳ Ｐゴシック" charset="-128"/>
                <a:cs typeface="ＭＳ Ｐゴシック" charset="-128"/>
              </a:rPr>
              <a:t> 1.0</a:t>
            </a:r>
            <a:endParaRPr kumimoji="0" lang="en-SG" sz="1000" i="1" u="none" strike="noStrike" kern="1200" cap="none" spc="0" normalizeH="0" baseline="0" noProof="0" dirty="0">
              <a:ln>
                <a:noFill/>
              </a:ln>
              <a:solidFill>
                <a:schemeClr val="bg1"/>
              </a:solidFill>
              <a:effectLst/>
              <a:uLnTx/>
              <a:uFillTx/>
              <a:latin typeface="+mn-lt"/>
              <a:ea typeface="ＭＳ Ｐゴシック" charset="-128"/>
              <a:cs typeface="ＭＳ Ｐゴシック" charset="-128"/>
            </a:endParaRPr>
          </a:p>
        </p:txBody>
      </p:sp>
      <p:sp>
        <p:nvSpPr>
          <p:cNvPr id="8" name="TextBox 7"/>
          <p:cNvSpPr txBox="1"/>
          <p:nvPr/>
        </p:nvSpPr>
        <p:spPr>
          <a:xfrm>
            <a:off x="887819" y="1718634"/>
            <a:ext cx="7623543" cy="400110"/>
          </a:xfrm>
          <a:prstGeom prst="rect">
            <a:avLst/>
          </a:prstGeom>
          <a:noFill/>
        </p:spPr>
        <p:txBody>
          <a:bodyPr wrap="square" rtlCol="0">
            <a:spAutoFit/>
          </a:bodyPr>
          <a:lstStyle/>
          <a:p>
            <a:pPr algn="ctr"/>
            <a:r>
              <a:rPr lang="en-SG" sz="2000" b="1" dirty="0">
                <a:solidFill>
                  <a:schemeClr val="bg1"/>
                </a:solidFill>
                <a:latin typeface="+mn-lt"/>
              </a:rPr>
              <a:t>COMPUTER SCIENCE</a:t>
            </a:r>
          </a:p>
        </p:txBody>
      </p:sp>
      <p:sp>
        <p:nvSpPr>
          <p:cNvPr id="47107" name="Rectangle 3"/>
          <p:cNvSpPr>
            <a:spLocks noChangeArrowheads="1"/>
          </p:cNvSpPr>
          <p:nvPr/>
        </p:nvSpPr>
        <p:spPr bwMode="auto">
          <a:xfrm>
            <a:off x="159721" y="6392987"/>
            <a:ext cx="4539870" cy="24622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defTabSz="914400"/>
            <a:r>
              <a:rPr lang="en-GB" sz="1000" i="1" dirty="0">
                <a:latin typeface="+mn-lt"/>
                <a:ea typeface="Times New Roman" pitchFamily="18" charset="0"/>
                <a:cs typeface="Times New Roman" pitchFamily="18" charset="0"/>
              </a:rPr>
              <a:t>Copyright © 2020 by Singapore Institute of Management Pte Ltd.</a:t>
            </a:r>
            <a:r>
              <a:rPr lang="en-SG" sz="1000" i="1" dirty="0">
                <a:latin typeface="+mn-lt"/>
                <a:ea typeface="Times New Roman" pitchFamily="18" charset="0"/>
                <a:cs typeface="Times New Roman" pitchFamily="18" charset="0"/>
              </a:rPr>
              <a:t> </a:t>
            </a:r>
            <a:r>
              <a:rPr lang="en-GB" sz="1000" i="1" dirty="0">
                <a:latin typeface="+mn-lt"/>
                <a:ea typeface="Times New Roman" pitchFamily="18" charset="0"/>
                <a:cs typeface="Times New Roman" pitchFamily="18" charset="0"/>
              </a:rPr>
              <a:t>All rights reserved.</a:t>
            </a:r>
            <a:endParaRPr kumimoji="0" lang="en-GB" sz="1000" b="0" i="1" u="none" strike="noStrike" cap="none" normalizeH="0" baseline="0" dirty="0">
              <a:ln>
                <a:noFill/>
              </a:ln>
              <a:solidFill>
                <a:schemeClr val="tx1"/>
              </a:solidFill>
              <a:effectLst/>
              <a:latin typeface="+mn-lt"/>
              <a:cs typeface="Arial" pitchFamily="34" charset="0"/>
            </a:endParaRPr>
          </a:p>
        </p:txBody>
      </p:sp>
      <p:sp>
        <p:nvSpPr>
          <p:cNvPr id="9" name="TextBox 8"/>
          <p:cNvSpPr txBox="1"/>
          <p:nvPr/>
        </p:nvSpPr>
        <p:spPr>
          <a:xfrm>
            <a:off x="6755008" y="4800093"/>
            <a:ext cx="2110772" cy="707886"/>
          </a:xfrm>
          <a:prstGeom prst="rect">
            <a:avLst/>
          </a:prstGeom>
          <a:noFill/>
        </p:spPr>
        <p:txBody>
          <a:bodyPr wrap="square" rtlCol="0">
            <a:spAutoFit/>
          </a:bodyPr>
          <a:lstStyle/>
          <a:p>
            <a:r>
              <a:rPr lang="en-SG" sz="2000" b="1" dirty="0">
                <a:solidFill>
                  <a:schemeClr val="bg1"/>
                </a:solidFill>
                <a:latin typeface="+mn-lt"/>
              </a:rPr>
              <a:t>Topic 6:</a:t>
            </a:r>
          </a:p>
          <a:p>
            <a:r>
              <a:rPr lang="en-US" sz="2000" b="1" dirty="0">
                <a:solidFill>
                  <a:schemeClr val="bg1"/>
                </a:solidFill>
                <a:latin typeface="+mn-lt"/>
              </a:rPr>
              <a:t>Data Sources</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5"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a:pPr>
            <a:r>
              <a:rPr lang="en-SG" sz="2400" dirty="0">
                <a:solidFill>
                  <a:schemeClr val="tx1"/>
                </a:solidFill>
              </a:rPr>
              <a:t>Arrows and Lexical this</a:t>
            </a:r>
          </a:p>
          <a:p>
            <a:pPr algn="l">
              <a:spcBef>
                <a:spcPts val="300"/>
              </a:spcBef>
              <a:spcAft>
                <a:spcPts val="300"/>
              </a:spcAft>
            </a:pPr>
            <a:r>
              <a:rPr lang="en-US" sz="2400" dirty="0">
                <a:solidFill>
                  <a:schemeClr val="tx1"/>
                </a:solidFill>
              </a:rPr>
              <a:t>	</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 </a:t>
            </a:r>
            <a:endParaRPr lang="en-SG" sz="2400" dirty="0">
              <a:solidFill>
                <a:schemeClr val="tx1"/>
              </a:solidFill>
            </a:endParaRPr>
          </a:p>
        </p:txBody>
      </p:sp>
      <p:graphicFrame>
        <p:nvGraphicFramePr>
          <p:cNvPr id="2" name="Table 2">
            <a:extLst>
              <a:ext uri="{FF2B5EF4-FFF2-40B4-BE49-F238E27FC236}">
                <a16:creationId xmlns:a16="http://schemas.microsoft.com/office/drawing/2014/main" id="{E3C296A1-D776-C286-54B5-488DCD0ABB6D}"/>
              </a:ext>
            </a:extLst>
          </p:cNvPr>
          <p:cNvGraphicFramePr>
            <a:graphicFrameLocks noGrp="1"/>
          </p:cNvGraphicFramePr>
          <p:nvPr>
            <p:extLst>
              <p:ext uri="{D42A27DB-BD31-4B8C-83A1-F6EECF244321}">
                <p14:modId xmlns:p14="http://schemas.microsoft.com/office/powerpoint/2010/main" val="1068352920"/>
              </p:ext>
            </p:extLst>
          </p:nvPr>
        </p:nvGraphicFramePr>
        <p:xfrm>
          <a:off x="933330" y="1987669"/>
          <a:ext cx="7614321" cy="2560320"/>
        </p:xfrm>
        <a:graphic>
          <a:graphicData uri="http://schemas.openxmlformats.org/drawingml/2006/table">
            <a:tbl>
              <a:tblPr firstRow="1" bandRow="1">
                <a:tableStyleId>{5C22544A-7EE6-4342-B048-85BDC9FD1C3A}</a:tableStyleId>
              </a:tblPr>
              <a:tblGrid>
                <a:gridCol w="7614321">
                  <a:extLst>
                    <a:ext uri="{9D8B030D-6E8A-4147-A177-3AD203B41FA5}">
                      <a16:colId xmlns:a16="http://schemas.microsoft.com/office/drawing/2014/main" val="1513221506"/>
                    </a:ext>
                  </a:extLst>
                </a:gridCol>
              </a:tblGrid>
              <a:tr h="370840">
                <a:tc>
                  <a:txBody>
                    <a:bodyPr/>
                    <a:lstStyle/>
                    <a:p>
                      <a:r>
                        <a:rPr lang="en-SG" dirty="0"/>
                        <a:t>// Expression bodies</a:t>
                      </a:r>
                    </a:p>
                    <a:p>
                      <a:r>
                        <a:rPr lang="en-SG" dirty="0"/>
                        <a:t>var odds = </a:t>
                      </a:r>
                      <a:r>
                        <a:rPr lang="en-SG" dirty="0" err="1"/>
                        <a:t>evens.map</a:t>
                      </a:r>
                      <a:r>
                        <a:rPr lang="en-SG" dirty="0"/>
                        <a:t>(v =&gt; v + 1);</a:t>
                      </a:r>
                    </a:p>
                    <a:p>
                      <a:r>
                        <a:rPr lang="en-SG" dirty="0"/>
                        <a:t>var </a:t>
                      </a:r>
                      <a:r>
                        <a:rPr lang="en-SG" dirty="0" err="1"/>
                        <a:t>nums</a:t>
                      </a:r>
                      <a:r>
                        <a:rPr lang="en-SG" dirty="0"/>
                        <a:t> = </a:t>
                      </a:r>
                      <a:r>
                        <a:rPr lang="en-SG" dirty="0" err="1"/>
                        <a:t>evens.map</a:t>
                      </a:r>
                      <a:r>
                        <a:rPr lang="en-SG" dirty="0"/>
                        <a:t>((v, </a:t>
                      </a:r>
                      <a:r>
                        <a:rPr lang="en-SG" dirty="0" err="1"/>
                        <a:t>i</a:t>
                      </a:r>
                      <a:r>
                        <a:rPr lang="en-SG" dirty="0"/>
                        <a:t>) =&gt; v + </a:t>
                      </a:r>
                      <a:r>
                        <a:rPr lang="en-SG" dirty="0" err="1"/>
                        <a:t>i</a:t>
                      </a:r>
                      <a:r>
                        <a:rPr lang="en-SG" dirty="0"/>
                        <a:t>);</a:t>
                      </a:r>
                    </a:p>
                    <a:p>
                      <a:endParaRPr lang="en-SG" dirty="0"/>
                    </a:p>
                    <a:p>
                      <a:r>
                        <a:rPr lang="en-SG" dirty="0"/>
                        <a:t>// Statement bodies</a:t>
                      </a:r>
                    </a:p>
                    <a:p>
                      <a:r>
                        <a:rPr lang="en-SG" dirty="0" err="1"/>
                        <a:t>nums.forEach</a:t>
                      </a:r>
                      <a:r>
                        <a:rPr lang="en-SG" dirty="0"/>
                        <a:t>(v =&gt; {</a:t>
                      </a:r>
                    </a:p>
                    <a:p>
                      <a:r>
                        <a:rPr lang="en-SG" dirty="0"/>
                        <a:t>  if (v % 5 === 0)</a:t>
                      </a:r>
                    </a:p>
                    <a:p>
                      <a:r>
                        <a:rPr lang="en-SG" dirty="0"/>
                        <a:t>    </a:t>
                      </a:r>
                      <a:r>
                        <a:rPr lang="en-SG" dirty="0" err="1"/>
                        <a:t>fives.push</a:t>
                      </a:r>
                      <a:r>
                        <a:rPr lang="en-SG" dirty="0"/>
                        <a:t>(v);</a:t>
                      </a:r>
                    </a:p>
                    <a:p>
                      <a:r>
                        <a:rPr lang="en-SG" dirty="0"/>
                        <a:t>});</a:t>
                      </a:r>
                    </a:p>
                  </a:txBody>
                  <a:tcPr/>
                </a:tc>
                <a:extLst>
                  <a:ext uri="{0D108BD9-81ED-4DB2-BD59-A6C34878D82A}">
                    <a16:rowId xmlns:a16="http://schemas.microsoft.com/office/drawing/2014/main" val="128198901"/>
                  </a:ext>
                </a:extLst>
              </a:tr>
            </a:tbl>
          </a:graphicData>
        </a:graphic>
      </p:graphicFrame>
    </p:spTree>
    <p:custDataLst>
      <p:tags r:id="rId1"/>
    </p:custDataLst>
    <p:extLst>
      <p:ext uri="{BB962C8B-B14F-4D97-AF65-F5344CB8AC3E}">
        <p14:creationId xmlns:p14="http://schemas.microsoft.com/office/powerpoint/2010/main" val="3664597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5"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startAt="2"/>
            </a:pPr>
            <a:r>
              <a:rPr lang="en-SG" sz="2400" dirty="0">
                <a:solidFill>
                  <a:schemeClr val="tx1"/>
                </a:solidFill>
              </a:rPr>
              <a:t>Classes</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Classes are syntactic sugar over the prototype-based OO pattern.</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Having a single convenient declarative form makes class patterns easier to use, and encourages interoperability. </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Classes support prototype-based inheritance, super calls, instance and static methods and constructors.</a:t>
            </a:r>
            <a:endParaRPr lang="en-SG" sz="2000" dirty="0">
              <a:solidFill>
                <a:schemeClr val="tx1"/>
              </a:solidFill>
            </a:endParaRPr>
          </a:p>
        </p:txBody>
      </p:sp>
    </p:spTree>
    <p:custDataLst>
      <p:tags r:id="rId1"/>
    </p:custDataLst>
    <p:extLst>
      <p:ext uri="{BB962C8B-B14F-4D97-AF65-F5344CB8AC3E}">
        <p14:creationId xmlns:p14="http://schemas.microsoft.com/office/powerpoint/2010/main" val="19149872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5"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startAt="2"/>
            </a:pPr>
            <a:r>
              <a:rPr lang="en-SG" sz="2400" dirty="0">
                <a:solidFill>
                  <a:schemeClr val="tx1"/>
                </a:solidFill>
              </a:rPr>
              <a:t>Classes</a:t>
            </a:r>
          </a:p>
          <a:p>
            <a:pPr algn="l">
              <a:spcBef>
                <a:spcPts val="300"/>
              </a:spcBef>
              <a:spcAft>
                <a:spcPts val="300"/>
              </a:spcAft>
            </a:pPr>
            <a:r>
              <a:rPr lang="en-SG" sz="2400" dirty="0">
                <a:solidFill>
                  <a:schemeClr val="tx1"/>
                </a:solidFill>
              </a:rPr>
              <a:t>	</a:t>
            </a:r>
          </a:p>
        </p:txBody>
      </p:sp>
      <p:graphicFrame>
        <p:nvGraphicFramePr>
          <p:cNvPr id="2" name="Table 2">
            <a:extLst>
              <a:ext uri="{FF2B5EF4-FFF2-40B4-BE49-F238E27FC236}">
                <a16:creationId xmlns:a16="http://schemas.microsoft.com/office/drawing/2014/main" id="{2E262CE4-8520-35AC-2AC1-426E1B062773}"/>
              </a:ext>
            </a:extLst>
          </p:cNvPr>
          <p:cNvGraphicFramePr>
            <a:graphicFrameLocks noGrp="1"/>
          </p:cNvGraphicFramePr>
          <p:nvPr>
            <p:extLst>
              <p:ext uri="{D42A27DB-BD31-4B8C-83A1-F6EECF244321}">
                <p14:modId xmlns:p14="http://schemas.microsoft.com/office/powerpoint/2010/main" val="3668094331"/>
              </p:ext>
            </p:extLst>
          </p:nvPr>
        </p:nvGraphicFramePr>
        <p:xfrm>
          <a:off x="1012844" y="2004707"/>
          <a:ext cx="7449615" cy="1463040"/>
        </p:xfrm>
        <a:graphic>
          <a:graphicData uri="http://schemas.openxmlformats.org/drawingml/2006/table">
            <a:tbl>
              <a:tblPr firstRow="1" bandRow="1">
                <a:tableStyleId>{5C22544A-7EE6-4342-B048-85BDC9FD1C3A}</a:tableStyleId>
              </a:tblPr>
              <a:tblGrid>
                <a:gridCol w="7449615">
                  <a:extLst>
                    <a:ext uri="{9D8B030D-6E8A-4147-A177-3AD203B41FA5}">
                      <a16:colId xmlns:a16="http://schemas.microsoft.com/office/drawing/2014/main" val="4009883694"/>
                    </a:ext>
                  </a:extLst>
                </a:gridCol>
              </a:tblGrid>
              <a:tr h="370840">
                <a:tc>
                  <a:txBody>
                    <a:bodyPr/>
                    <a:lstStyle/>
                    <a:p>
                      <a:r>
                        <a:rPr lang="en-SG" dirty="0"/>
                        <a:t>class </a:t>
                      </a:r>
                      <a:r>
                        <a:rPr lang="en-SG" dirty="0" err="1"/>
                        <a:t>tessApp</a:t>
                      </a:r>
                      <a:r>
                        <a:rPr lang="en-SG" dirty="0"/>
                        <a:t> extends components {</a:t>
                      </a:r>
                    </a:p>
                    <a:p>
                      <a:endParaRPr lang="en-SG" dirty="0"/>
                    </a:p>
                    <a:p>
                      <a:r>
                        <a:rPr lang="en-SG" dirty="0"/>
                        <a:t>… </a:t>
                      </a:r>
                    </a:p>
                    <a:p>
                      <a:endParaRPr lang="en-SG" dirty="0"/>
                    </a:p>
                    <a:p>
                      <a:r>
                        <a:rPr lang="en-SG" dirty="0"/>
                        <a:t>}</a:t>
                      </a:r>
                    </a:p>
                  </a:txBody>
                  <a:tcPr/>
                </a:tc>
                <a:extLst>
                  <a:ext uri="{0D108BD9-81ED-4DB2-BD59-A6C34878D82A}">
                    <a16:rowId xmlns:a16="http://schemas.microsoft.com/office/drawing/2014/main" val="2435468934"/>
                  </a:ext>
                </a:extLst>
              </a:tr>
            </a:tbl>
          </a:graphicData>
        </a:graphic>
      </p:graphicFrame>
    </p:spTree>
    <p:custDataLst>
      <p:tags r:id="rId1"/>
    </p:custDataLst>
    <p:extLst>
      <p:ext uri="{BB962C8B-B14F-4D97-AF65-F5344CB8AC3E}">
        <p14:creationId xmlns:p14="http://schemas.microsoft.com/office/powerpoint/2010/main" val="107591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startAt="3"/>
            </a:pPr>
            <a:r>
              <a:rPr lang="en-SG" sz="2400" dirty="0">
                <a:solidFill>
                  <a:schemeClr val="tx1"/>
                </a:solidFill>
              </a:rPr>
              <a:t>Template Strings</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Template strings provide syntactic sugar for constructing strings. </a:t>
            </a:r>
            <a:endParaRPr lang="en-SG" sz="2000" dirty="0">
              <a:solidFill>
                <a:schemeClr val="tx1"/>
              </a:solidFill>
            </a:endParaRPr>
          </a:p>
        </p:txBody>
      </p:sp>
      <p:graphicFrame>
        <p:nvGraphicFramePr>
          <p:cNvPr id="3" name="Table 3">
            <a:extLst>
              <a:ext uri="{FF2B5EF4-FFF2-40B4-BE49-F238E27FC236}">
                <a16:creationId xmlns:a16="http://schemas.microsoft.com/office/drawing/2014/main" id="{9B1FEBAB-DA5C-302C-347D-15E6800384F1}"/>
              </a:ext>
            </a:extLst>
          </p:cNvPr>
          <p:cNvGraphicFramePr>
            <a:graphicFrameLocks noGrp="1"/>
          </p:cNvGraphicFramePr>
          <p:nvPr>
            <p:extLst>
              <p:ext uri="{D42A27DB-BD31-4B8C-83A1-F6EECF244321}">
                <p14:modId xmlns:p14="http://schemas.microsoft.com/office/powerpoint/2010/main" val="587220564"/>
              </p:ext>
            </p:extLst>
          </p:nvPr>
        </p:nvGraphicFramePr>
        <p:xfrm>
          <a:off x="1024203" y="2413631"/>
          <a:ext cx="7125883" cy="2834640"/>
        </p:xfrm>
        <a:graphic>
          <a:graphicData uri="http://schemas.openxmlformats.org/drawingml/2006/table">
            <a:tbl>
              <a:tblPr firstRow="1" bandRow="1">
                <a:tableStyleId>{5C22544A-7EE6-4342-B048-85BDC9FD1C3A}</a:tableStyleId>
              </a:tblPr>
              <a:tblGrid>
                <a:gridCol w="7125883">
                  <a:extLst>
                    <a:ext uri="{9D8B030D-6E8A-4147-A177-3AD203B41FA5}">
                      <a16:colId xmlns:a16="http://schemas.microsoft.com/office/drawing/2014/main" val="442119400"/>
                    </a:ext>
                  </a:extLst>
                </a:gridCol>
              </a:tblGrid>
              <a:tr h="370840">
                <a:tc>
                  <a:txBody>
                    <a:bodyPr/>
                    <a:lstStyle/>
                    <a:p>
                      <a:r>
                        <a:rPr lang="en-US" dirty="0"/>
                        <a:t>// Basic literal string creation</a:t>
                      </a:r>
                    </a:p>
                    <a:p>
                      <a:r>
                        <a:rPr lang="en-US" dirty="0"/>
                        <a:t>`This is a pretty little template string.`</a:t>
                      </a:r>
                    </a:p>
                    <a:p>
                      <a:endParaRPr lang="en-US" dirty="0"/>
                    </a:p>
                    <a:p>
                      <a:r>
                        <a:rPr lang="en-US" dirty="0"/>
                        <a:t>// Multiline strings</a:t>
                      </a:r>
                    </a:p>
                    <a:p>
                      <a:r>
                        <a:rPr lang="en-US" dirty="0"/>
                        <a:t>`In ES5 this is</a:t>
                      </a:r>
                    </a:p>
                    <a:p>
                      <a:r>
                        <a:rPr lang="en-US" dirty="0"/>
                        <a:t> not legal.`</a:t>
                      </a:r>
                    </a:p>
                    <a:p>
                      <a:endParaRPr lang="en-US" dirty="0"/>
                    </a:p>
                    <a:p>
                      <a:r>
                        <a:rPr lang="en-US" dirty="0"/>
                        <a:t>// Interpolate variable bindings</a:t>
                      </a:r>
                    </a:p>
                    <a:p>
                      <a:r>
                        <a:rPr lang="en-US" dirty="0"/>
                        <a:t>var name = "Bob", time = "today";</a:t>
                      </a:r>
                    </a:p>
                    <a:p>
                      <a:r>
                        <a:rPr lang="en-US" dirty="0"/>
                        <a:t>`Hello ${name}, how are you ${time}?`</a:t>
                      </a:r>
                      <a:endParaRPr lang="en-SG" dirty="0"/>
                    </a:p>
                  </a:txBody>
                  <a:tcPr/>
                </a:tc>
                <a:extLst>
                  <a:ext uri="{0D108BD9-81ED-4DB2-BD59-A6C34878D82A}">
                    <a16:rowId xmlns:a16="http://schemas.microsoft.com/office/drawing/2014/main" val="3636756175"/>
                  </a:ext>
                </a:extLst>
              </a:tr>
            </a:tbl>
          </a:graphicData>
        </a:graphic>
      </p:graphicFrame>
    </p:spTree>
    <p:custDataLst>
      <p:tags r:id="rId1"/>
    </p:custDataLst>
    <p:extLst>
      <p:ext uri="{BB962C8B-B14F-4D97-AF65-F5344CB8AC3E}">
        <p14:creationId xmlns:p14="http://schemas.microsoft.com/office/powerpoint/2010/main" val="5244589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startAt="4"/>
            </a:pPr>
            <a:r>
              <a:rPr lang="en-SG" sz="2400" dirty="0">
                <a:solidFill>
                  <a:schemeClr val="tx1"/>
                </a:solidFill>
              </a:rPr>
              <a:t>Destructing</a:t>
            </a:r>
          </a:p>
          <a:p>
            <a:pPr marL="800100" lvl="1" indent="-342900" algn="l">
              <a:spcBef>
                <a:spcPts val="300"/>
              </a:spcBef>
              <a:spcAft>
                <a:spcPts val="300"/>
              </a:spcAft>
              <a:buFont typeface="Arial" panose="020B0604020202020204" pitchFamily="34" charset="0"/>
              <a:buChar char="•"/>
            </a:pPr>
            <a:r>
              <a:rPr lang="en-US" sz="2000" dirty="0" err="1">
                <a:solidFill>
                  <a:schemeClr val="tx1"/>
                </a:solidFill>
              </a:rPr>
              <a:t>Destructuring</a:t>
            </a:r>
            <a:r>
              <a:rPr lang="en-US" sz="2000" dirty="0">
                <a:solidFill>
                  <a:schemeClr val="tx1"/>
                </a:solidFill>
              </a:rPr>
              <a:t> allows binding using pattern matching, with support for matching arrays and objects. </a:t>
            </a:r>
          </a:p>
          <a:p>
            <a:pPr marL="800100" lvl="1" indent="-342900" algn="l">
              <a:spcBef>
                <a:spcPts val="300"/>
              </a:spcBef>
              <a:spcAft>
                <a:spcPts val="300"/>
              </a:spcAft>
              <a:buFont typeface="Arial" panose="020B0604020202020204" pitchFamily="34" charset="0"/>
              <a:buChar char="•"/>
            </a:pPr>
            <a:r>
              <a:rPr lang="en-US" sz="2000" dirty="0" err="1">
                <a:solidFill>
                  <a:schemeClr val="tx1"/>
                </a:solidFill>
              </a:rPr>
              <a:t>Destructuring</a:t>
            </a:r>
            <a:r>
              <a:rPr lang="en-US" sz="2000" dirty="0">
                <a:solidFill>
                  <a:schemeClr val="tx1"/>
                </a:solidFill>
              </a:rPr>
              <a:t> is fail-soft, similar to standard object lookup foo["bar"], producing undefined values when not found.</a:t>
            </a:r>
            <a:endParaRPr lang="en-SG" sz="2000" dirty="0">
              <a:solidFill>
                <a:schemeClr val="tx1"/>
              </a:solidFill>
            </a:endParaRPr>
          </a:p>
          <a:p>
            <a:pPr algn="l">
              <a:spcBef>
                <a:spcPts val="300"/>
              </a:spcBef>
              <a:spcAft>
                <a:spcPts val="300"/>
              </a:spcAft>
            </a:pPr>
            <a:endParaRPr lang="en-SG" sz="2400" dirty="0">
              <a:solidFill>
                <a:schemeClr val="tx1"/>
              </a:solidFill>
            </a:endParaRPr>
          </a:p>
          <a:p>
            <a:pPr algn="l">
              <a:spcBef>
                <a:spcPts val="300"/>
              </a:spcBef>
              <a:spcAft>
                <a:spcPts val="300"/>
              </a:spcAft>
            </a:pPr>
            <a:endParaRPr lang="en-SG" sz="2400" dirty="0">
              <a:solidFill>
                <a:schemeClr val="tx1"/>
              </a:solidFill>
            </a:endParaRPr>
          </a:p>
        </p:txBody>
      </p:sp>
      <p:graphicFrame>
        <p:nvGraphicFramePr>
          <p:cNvPr id="2" name="Table 3">
            <a:extLst>
              <a:ext uri="{FF2B5EF4-FFF2-40B4-BE49-F238E27FC236}">
                <a16:creationId xmlns:a16="http://schemas.microsoft.com/office/drawing/2014/main" id="{918C4273-5933-A563-6014-122F195A2712}"/>
              </a:ext>
            </a:extLst>
          </p:cNvPr>
          <p:cNvGraphicFramePr>
            <a:graphicFrameLocks noGrp="1"/>
          </p:cNvGraphicFramePr>
          <p:nvPr>
            <p:extLst>
              <p:ext uri="{D42A27DB-BD31-4B8C-83A1-F6EECF244321}">
                <p14:modId xmlns:p14="http://schemas.microsoft.com/office/powerpoint/2010/main" val="2577968489"/>
              </p:ext>
            </p:extLst>
          </p:nvPr>
        </p:nvGraphicFramePr>
        <p:xfrm>
          <a:off x="1160512" y="3494451"/>
          <a:ext cx="7296268" cy="1463040"/>
        </p:xfrm>
        <a:graphic>
          <a:graphicData uri="http://schemas.openxmlformats.org/drawingml/2006/table">
            <a:tbl>
              <a:tblPr firstRow="1" bandRow="1">
                <a:tableStyleId>{5C22544A-7EE6-4342-B048-85BDC9FD1C3A}</a:tableStyleId>
              </a:tblPr>
              <a:tblGrid>
                <a:gridCol w="7296268">
                  <a:extLst>
                    <a:ext uri="{9D8B030D-6E8A-4147-A177-3AD203B41FA5}">
                      <a16:colId xmlns:a16="http://schemas.microsoft.com/office/drawing/2014/main" val="3488679605"/>
                    </a:ext>
                  </a:extLst>
                </a:gridCol>
              </a:tblGrid>
              <a:tr h="370840">
                <a:tc>
                  <a:txBody>
                    <a:bodyPr/>
                    <a:lstStyle/>
                    <a:p>
                      <a:r>
                        <a:rPr lang="en-SG" dirty="0"/>
                        <a:t>let test = { item: ‘A’, </a:t>
                      </a:r>
                      <a:r>
                        <a:rPr lang="en-SG" dirty="0" err="1"/>
                        <a:t>itemDescrip</a:t>
                      </a:r>
                      <a:r>
                        <a:rPr lang="en-SG" dirty="0"/>
                        <a:t>: ‘hello’ }</a:t>
                      </a:r>
                    </a:p>
                    <a:p>
                      <a:endParaRPr lang="en-SG" dirty="0"/>
                    </a:p>
                    <a:p>
                      <a:r>
                        <a:rPr lang="en-SG" dirty="0"/>
                        <a:t>let {item} = test</a:t>
                      </a:r>
                    </a:p>
                    <a:p>
                      <a:endParaRPr lang="en-SG" dirty="0"/>
                    </a:p>
                    <a:p>
                      <a:r>
                        <a:rPr lang="en-SG" dirty="0"/>
                        <a:t>alert(item);</a:t>
                      </a:r>
                    </a:p>
                  </a:txBody>
                  <a:tcPr/>
                </a:tc>
                <a:extLst>
                  <a:ext uri="{0D108BD9-81ED-4DB2-BD59-A6C34878D82A}">
                    <a16:rowId xmlns:a16="http://schemas.microsoft.com/office/drawing/2014/main" val="3368418797"/>
                  </a:ext>
                </a:extLst>
              </a:tr>
            </a:tbl>
          </a:graphicData>
        </a:graphic>
      </p:graphicFrame>
    </p:spTree>
    <p:custDataLst>
      <p:tags r:id="rId1"/>
    </p:custDataLst>
    <p:extLst>
      <p:ext uri="{BB962C8B-B14F-4D97-AF65-F5344CB8AC3E}">
        <p14:creationId xmlns:p14="http://schemas.microsoft.com/office/powerpoint/2010/main" val="36629952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startAt="5"/>
            </a:pPr>
            <a:r>
              <a:rPr lang="en-SG" sz="2400" dirty="0">
                <a:solidFill>
                  <a:schemeClr val="tx1"/>
                </a:solidFill>
              </a:rPr>
              <a:t>Let &amp; </a:t>
            </a:r>
            <a:r>
              <a:rPr lang="en-SG" sz="2400" dirty="0" err="1">
                <a:solidFill>
                  <a:schemeClr val="tx1"/>
                </a:solidFill>
              </a:rPr>
              <a:t>Const</a:t>
            </a:r>
            <a:endParaRPr lang="en-SG" sz="2400" dirty="0">
              <a:solidFill>
                <a:schemeClr val="tx1"/>
              </a:solidFill>
            </a:endParaRPr>
          </a:p>
          <a:p>
            <a:pPr marL="800100" lvl="1" indent="-342900" algn="l">
              <a:spcBef>
                <a:spcPts val="300"/>
              </a:spcBef>
              <a:spcAft>
                <a:spcPts val="300"/>
              </a:spcAft>
              <a:buFont typeface="Arial" panose="020B0604020202020204" pitchFamily="34" charset="0"/>
              <a:buChar char="•"/>
            </a:pPr>
            <a:r>
              <a:rPr lang="en-US" sz="2000" dirty="0">
                <a:solidFill>
                  <a:schemeClr val="tx1"/>
                </a:solidFill>
              </a:rPr>
              <a:t>Block-scoped binding constructs. </a:t>
            </a:r>
          </a:p>
          <a:p>
            <a:pPr marL="800100" lvl="1" indent="-342900" algn="l">
              <a:spcBef>
                <a:spcPts val="300"/>
              </a:spcBef>
              <a:spcAft>
                <a:spcPts val="300"/>
              </a:spcAft>
              <a:buFont typeface="Arial" panose="020B0604020202020204" pitchFamily="34" charset="0"/>
              <a:buChar char="•"/>
            </a:pPr>
            <a:r>
              <a:rPr lang="en-US" sz="2000" b="1" dirty="0">
                <a:solidFill>
                  <a:schemeClr val="tx1"/>
                </a:solidFill>
              </a:rPr>
              <a:t>let</a:t>
            </a:r>
            <a:r>
              <a:rPr lang="en-US" sz="2000" dirty="0">
                <a:solidFill>
                  <a:schemeClr val="tx1"/>
                </a:solidFill>
              </a:rPr>
              <a:t> is the new var. </a:t>
            </a:r>
          </a:p>
          <a:p>
            <a:pPr marL="800100" lvl="1" indent="-342900" algn="l">
              <a:spcBef>
                <a:spcPts val="300"/>
              </a:spcBef>
              <a:spcAft>
                <a:spcPts val="300"/>
              </a:spcAft>
              <a:buFont typeface="Arial" panose="020B0604020202020204" pitchFamily="34" charset="0"/>
              <a:buChar char="•"/>
            </a:pPr>
            <a:r>
              <a:rPr lang="en-US" sz="2000" b="1" dirty="0">
                <a:solidFill>
                  <a:schemeClr val="tx1"/>
                </a:solidFill>
              </a:rPr>
              <a:t>const</a:t>
            </a:r>
            <a:r>
              <a:rPr lang="en-US" sz="2000" dirty="0">
                <a:solidFill>
                  <a:schemeClr val="tx1"/>
                </a:solidFill>
              </a:rPr>
              <a:t> is single-assignment. </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Static restrictions prevent use before assignment.</a:t>
            </a:r>
          </a:p>
          <a:p>
            <a:pPr lvl="1" algn="l">
              <a:spcBef>
                <a:spcPts val="300"/>
              </a:spcBef>
              <a:spcAft>
                <a:spcPts val="300"/>
              </a:spcAft>
            </a:pPr>
            <a:endParaRPr lang="en-US" sz="2000" dirty="0">
              <a:solidFill>
                <a:schemeClr val="tx1"/>
              </a:solidFill>
            </a:endParaRPr>
          </a:p>
        </p:txBody>
      </p:sp>
    </p:spTree>
    <p:custDataLst>
      <p:tags r:id="rId1"/>
    </p:custDataLst>
    <p:extLst>
      <p:ext uri="{BB962C8B-B14F-4D97-AF65-F5344CB8AC3E}">
        <p14:creationId xmlns:p14="http://schemas.microsoft.com/office/powerpoint/2010/main" val="3481519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startAt="5"/>
            </a:pPr>
            <a:r>
              <a:rPr lang="en-SG" sz="2400" dirty="0">
                <a:solidFill>
                  <a:schemeClr val="tx1"/>
                </a:solidFill>
              </a:rPr>
              <a:t>Let &amp; </a:t>
            </a:r>
            <a:r>
              <a:rPr lang="en-SG" sz="2400" dirty="0" err="1">
                <a:solidFill>
                  <a:schemeClr val="tx1"/>
                </a:solidFill>
              </a:rPr>
              <a:t>Const</a:t>
            </a:r>
            <a:endParaRPr lang="en-SG" sz="2400" dirty="0">
              <a:solidFill>
                <a:schemeClr val="tx1"/>
              </a:solidFill>
            </a:endParaRPr>
          </a:p>
          <a:p>
            <a:pPr lvl="1" algn="l">
              <a:spcBef>
                <a:spcPts val="300"/>
              </a:spcBef>
              <a:spcAft>
                <a:spcPts val="300"/>
              </a:spcAft>
            </a:pPr>
            <a:endParaRPr lang="en-US" sz="2000" dirty="0">
              <a:solidFill>
                <a:schemeClr val="tx1"/>
              </a:solidFill>
            </a:endParaRPr>
          </a:p>
        </p:txBody>
      </p:sp>
      <p:graphicFrame>
        <p:nvGraphicFramePr>
          <p:cNvPr id="4" name="Table 3">
            <a:extLst>
              <a:ext uri="{FF2B5EF4-FFF2-40B4-BE49-F238E27FC236}">
                <a16:creationId xmlns:a16="http://schemas.microsoft.com/office/drawing/2014/main" id="{963411E5-1749-B6A9-E00F-5A03790F98D7}"/>
              </a:ext>
            </a:extLst>
          </p:cNvPr>
          <p:cNvGraphicFramePr>
            <a:graphicFrameLocks noGrp="1"/>
          </p:cNvGraphicFramePr>
          <p:nvPr>
            <p:extLst>
              <p:ext uri="{D42A27DB-BD31-4B8C-83A1-F6EECF244321}">
                <p14:modId xmlns:p14="http://schemas.microsoft.com/office/powerpoint/2010/main" val="834521330"/>
              </p:ext>
            </p:extLst>
          </p:nvPr>
        </p:nvGraphicFramePr>
        <p:xfrm>
          <a:off x="1007661" y="1903217"/>
          <a:ext cx="7671116" cy="4206240"/>
        </p:xfrm>
        <a:graphic>
          <a:graphicData uri="http://schemas.openxmlformats.org/drawingml/2006/table">
            <a:tbl>
              <a:tblPr firstRow="1" bandRow="1">
                <a:tableStyleId>{5C22544A-7EE6-4342-B048-85BDC9FD1C3A}</a:tableStyleId>
              </a:tblPr>
              <a:tblGrid>
                <a:gridCol w="7671116">
                  <a:extLst>
                    <a:ext uri="{9D8B030D-6E8A-4147-A177-3AD203B41FA5}">
                      <a16:colId xmlns:a16="http://schemas.microsoft.com/office/drawing/2014/main" val="2826382498"/>
                    </a:ext>
                  </a:extLst>
                </a:gridCol>
              </a:tblGrid>
              <a:tr h="370840">
                <a:tc>
                  <a:txBody>
                    <a:bodyPr/>
                    <a:lstStyle/>
                    <a:p>
                      <a:r>
                        <a:rPr lang="en-US" dirty="0"/>
                        <a:t>function f() {</a:t>
                      </a:r>
                    </a:p>
                    <a:p>
                      <a:r>
                        <a:rPr lang="en-US" dirty="0"/>
                        <a:t>  {</a:t>
                      </a:r>
                    </a:p>
                    <a:p>
                      <a:r>
                        <a:rPr lang="en-US" dirty="0"/>
                        <a:t>    let x;</a:t>
                      </a:r>
                    </a:p>
                    <a:p>
                      <a:r>
                        <a:rPr lang="en-US" dirty="0"/>
                        <a:t>    {</a:t>
                      </a:r>
                    </a:p>
                    <a:p>
                      <a:r>
                        <a:rPr lang="en-US" dirty="0"/>
                        <a:t>      // this is ok since it's a block scoped name</a:t>
                      </a:r>
                    </a:p>
                    <a:p>
                      <a:r>
                        <a:rPr lang="en-US" dirty="0"/>
                        <a:t>      const x = "sneaky";</a:t>
                      </a:r>
                    </a:p>
                    <a:p>
                      <a:r>
                        <a:rPr lang="en-US" dirty="0"/>
                        <a:t>      // error, was just defined with `const` above</a:t>
                      </a:r>
                    </a:p>
                    <a:p>
                      <a:r>
                        <a:rPr lang="en-US" dirty="0"/>
                        <a:t>      x = "foo";</a:t>
                      </a:r>
                    </a:p>
                    <a:p>
                      <a:r>
                        <a:rPr lang="en-US" dirty="0"/>
                        <a:t>    }</a:t>
                      </a:r>
                    </a:p>
                    <a:p>
                      <a:r>
                        <a:rPr lang="en-US" dirty="0"/>
                        <a:t>    // this is ok since it was declared with `let`</a:t>
                      </a:r>
                    </a:p>
                    <a:p>
                      <a:r>
                        <a:rPr lang="en-US" dirty="0"/>
                        <a:t>    x = "bar";</a:t>
                      </a:r>
                    </a:p>
                    <a:p>
                      <a:r>
                        <a:rPr lang="en-US" dirty="0"/>
                        <a:t>    // error, already declared above in this block</a:t>
                      </a:r>
                    </a:p>
                    <a:p>
                      <a:r>
                        <a:rPr lang="en-US" dirty="0"/>
                        <a:t>    let x = "inner";</a:t>
                      </a:r>
                    </a:p>
                    <a:p>
                      <a:r>
                        <a:rPr lang="en-US" dirty="0"/>
                        <a:t>  }</a:t>
                      </a:r>
                    </a:p>
                    <a:p>
                      <a:r>
                        <a:rPr lang="en-US" dirty="0"/>
                        <a:t>}</a:t>
                      </a:r>
                      <a:endParaRPr lang="en-SG" dirty="0"/>
                    </a:p>
                  </a:txBody>
                  <a:tcPr/>
                </a:tc>
                <a:extLst>
                  <a:ext uri="{0D108BD9-81ED-4DB2-BD59-A6C34878D82A}">
                    <a16:rowId xmlns:a16="http://schemas.microsoft.com/office/drawing/2014/main" val="1158679862"/>
                  </a:ext>
                </a:extLst>
              </a:tr>
            </a:tbl>
          </a:graphicData>
        </a:graphic>
      </p:graphicFrame>
    </p:spTree>
    <p:custDataLst>
      <p:tags r:id="rId1"/>
    </p:custDataLst>
    <p:extLst>
      <p:ext uri="{BB962C8B-B14F-4D97-AF65-F5344CB8AC3E}">
        <p14:creationId xmlns:p14="http://schemas.microsoft.com/office/powerpoint/2010/main" val="724917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startAt="6"/>
            </a:pPr>
            <a:r>
              <a:rPr lang="en-US" sz="2400" dirty="0">
                <a:solidFill>
                  <a:schemeClr val="tx1"/>
                </a:solidFill>
              </a:rPr>
              <a:t>For of</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Provides new and shorter syntax of the for iteration.=</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Faster approach of looping things like array. </a:t>
            </a:r>
          </a:p>
        </p:txBody>
      </p:sp>
      <p:graphicFrame>
        <p:nvGraphicFramePr>
          <p:cNvPr id="2" name="Table 2">
            <a:extLst>
              <a:ext uri="{FF2B5EF4-FFF2-40B4-BE49-F238E27FC236}">
                <a16:creationId xmlns:a16="http://schemas.microsoft.com/office/drawing/2014/main" id="{0B727EA6-E728-896E-8D16-1EF47E938A2F}"/>
              </a:ext>
            </a:extLst>
          </p:cNvPr>
          <p:cNvGraphicFramePr>
            <a:graphicFrameLocks noGrp="1"/>
          </p:cNvGraphicFramePr>
          <p:nvPr>
            <p:extLst>
              <p:ext uri="{D42A27DB-BD31-4B8C-83A1-F6EECF244321}">
                <p14:modId xmlns:p14="http://schemas.microsoft.com/office/powerpoint/2010/main" val="1142374189"/>
              </p:ext>
            </p:extLst>
          </p:nvPr>
        </p:nvGraphicFramePr>
        <p:xfrm>
          <a:off x="973088" y="2782799"/>
          <a:ext cx="7421218" cy="3108960"/>
        </p:xfrm>
        <a:graphic>
          <a:graphicData uri="http://schemas.openxmlformats.org/drawingml/2006/table">
            <a:tbl>
              <a:tblPr firstRow="1" bandRow="1">
                <a:tableStyleId>{5C22544A-7EE6-4342-B048-85BDC9FD1C3A}</a:tableStyleId>
              </a:tblPr>
              <a:tblGrid>
                <a:gridCol w="7421218">
                  <a:extLst>
                    <a:ext uri="{9D8B030D-6E8A-4147-A177-3AD203B41FA5}">
                      <a16:colId xmlns:a16="http://schemas.microsoft.com/office/drawing/2014/main" val="2218211228"/>
                    </a:ext>
                  </a:extLst>
                </a:gridCol>
              </a:tblGrid>
              <a:tr h="370840">
                <a:tc>
                  <a:txBody>
                    <a:bodyPr/>
                    <a:lstStyle/>
                    <a:p>
                      <a:r>
                        <a:rPr lang="en-SG" dirty="0"/>
                        <a:t>let test = [1, 2, 3 , 4];</a:t>
                      </a:r>
                    </a:p>
                    <a:p>
                      <a:endParaRPr lang="en-SG" dirty="0"/>
                    </a:p>
                    <a:p>
                      <a:r>
                        <a:rPr lang="en-SG" dirty="0"/>
                        <a:t>//Access value of each array position</a:t>
                      </a:r>
                    </a:p>
                    <a:p>
                      <a:r>
                        <a:rPr lang="en-SG" dirty="0"/>
                        <a:t>for(let </a:t>
                      </a:r>
                      <a:r>
                        <a:rPr lang="en-SG" dirty="0" err="1"/>
                        <a:t>num</a:t>
                      </a:r>
                      <a:r>
                        <a:rPr lang="en-SG" dirty="0"/>
                        <a:t> of test) {</a:t>
                      </a:r>
                    </a:p>
                    <a:p>
                      <a:r>
                        <a:rPr lang="en-SG" dirty="0"/>
                        <a:t>        console.log(</a:t>
                      </a:r>
                      <a:r>
                        <a:rPr lang="en-SG" dirty="0" err="1"/>
                        <a:t>num</a:t>
                      </a:r>
                      <a:r>
                        <a:rPr lang="en-SG" dirty="0"/>
                        <a:t>);</a:t>
                      </a:r>
                    </a:p>
                    <a:p>
                      <a:r>
                        <a:rPr lang="en-SG" dirty="0"/>
                        <a:t>}</a:t>
                      </a:r>
                    </a:p>
                    <a:p>
                      <a:endParaRPr lang="en-SG" dirty="0"/>
                    </a:p>
                    <a:p>
                      <a:r>
                        <a:rPr lang="en-SG" dirty="0"/>
                        <a:t>//Access array position in an array</a:t>
                      </a:r>
                    </a:p>
                    <a:p>
                      <a:r>
                        <a:rPr lang="en-SG" dirty="0"/>
                        <a:t>for(let </a:t>
                      </a:r>
                      <a:r>
                        <a:rPr lang="en-SG" dirty="0" err="1"/>
                        <a:t>pos</a:t>
                      </a:r>
                      <a:r>
                        <a:rPr lang="en-SG" dirty="0"/>
                        <a:t> in test) {</a:t>
                      </a:r>
                    </a:p>
                    <a:p>
                      <a:r>
                        <a:rPr lang="en-SG" dirty="0"/>
                        <a:t>        console.log(</a:t>
                      </a:r>
                      <a:r>
                        <a:rPr lang="en-SG" dirty="0" err="1"/>
                        <a:t>pos</a:t>
                      </a:r>
                      <a:r>
                        <a:rPr lang="en-SG" dirty="0"/>
                        <a:t>);</a:t>
                      </a:r>
                    </a:p>
                    <a:p>
                      <a:r>
                        <a:rPr lang="en-SG" dirty="0"/>
                        <a:t>}</a:t>
                      </a:r>
                    </a:p>
                  </a:txBody>
                  <a:tcPr/>
                </a:tc>
                <a:extLst>
                  <a:ext uri="{0D108BD9-81ED-4DB2-BD59-A6C34878D82A}">
                    <a16:rowId xmlns:a16="http://schemas.microsoft.com/office/drawing/2014/main" val="4122302008"/>
                  </a:ext>
                </a:extLst>
              </a:tr>
            </a:tbl>
          </a:graphicData>
        </a:graphic>
      </p:graphicFrame>
    </p:spTree>
    <p:custDataLst>
      <p:tags r:id="rId1"/>
    </p:custDataLst>
    <p:extLst>
      <p:ext uri="{BB962C8B-B14F-4D97-AF65-F5344CB8AC3E}">
        <p14:creationId xmlns:p14="http://schemas.microsoft.com/office/powerpoint/2010/main" val="47733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dirty="0">
                <a:solidFill>
                  <a:schemeClr val="tx1"/>
                </a:solidFill>
              </a:rPr>
              <a:t>Link to JSX transformers:</a:t>
            </a:r>
          </a:p>
          <a:p>
            <a:pPr algn="l">
              <a:spcBef>
                <a:spcPts val="300"/>
              </a:spcBef>
              <a:spcAft>
                <a:spcPts val="300"/>
              </a:spcAft>
            </a:pPr>
            <a:r>
              <a:rPr lang="en-US" sz="2400" dirty="0">
                <a:solidFill>
                  <a:schemeClr val="tx1"/>
                </a:solidFill>
                <a:hlinkClick r:id="rId5"/>
              </a:rPr>
              <a:t>https://reactnative.dev/docs/javascript-environment</a:t>
            </a:r>
            <a:endParaRPr lang="en-US" sz="2400" dirty="0">
              <a:solidFill>
                <a:schemeClr val="tx1"/>
              </a:solidFill>
            </a:endParaRPr>
          </a:p>
          <a:p>
            <a:pPr algn="l">
              <a:spcBef>
                <a:spcPts val="300"/>
              </a:spcBef>
              <a:spcAft>
                <a:spcPts val="300"/>
              </a:spcAft>
            </a:pPr>
            <a:endParaRPr lang="en-US" sz="2000" dirty="0">
              <a:solidFill>
                <a:schemeClr val="tx1"/>
              </a:solidFill>
            </a:endParaRPr>
          </a:p>
        </p:txBody>
      </p:sp>
    </p:spTree>
    <p:custDataLst>
      <p:tags r:id="rId1"/>
    </p:custDataLst>
    <p:extLst>
      <p:ext uri="{BB962C8B-B14F-4D97-AF65-F5344CB8AC3E}">
        <p14:creationId xmlns:p14="http://schemas.microsoft.com/office/powerpoint/2010/main" val="25122475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Data Sources</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dirty="0">
                <a:solidFill>
                  <a:schemeClr val="tx1"/>
                </a:solidFill>
              </a:rPr>
              <a:t>Data is an essential piece to any kinds of application, not only mobile applications. </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It requires a considerable amount of thoughts in terms of:</a:t>
            </a:r>
          </a:p>
          <a:p>
            <a:pPr algn="l">
              <a:spcBef>
                <a:spcPts val="300"/>
              </a:spcBef>
              <a:spcAft>
                <a:spcPts val="300"/>
              </a:spcAft>
            </a:pPr>
            <a:endParaRPr lang="en-US" sz="2400" dirty="0">
              <a:solidFill>
                <a:schemeClr val="tx1"/>
              </a:solidFill>
            </a:endParaRPr>
          </a:p>
          <a:p>
            <a:pPr marL="457200" indent="-457200" algn="l">
              <a:spcBef>
                <a:spcPts val="300"/>
              </a:spcBef>
              <a:spcAft>
                <a:spcPts val="300"/>
              </a:spcAft>
              <a:buAutoNum type="arabicPeriod"/>
            </a:pPr>
            <a:r>
              <a:rPr lang="en-US" sz="2400" dirty="0">
                <a:solidFill>
                  <a:schemeClr val="tx1"/>
                </a:solidFill>
              </a:rPr>
              <a:t>Where the data comes from?</a:t>
            </a:r>
          </a:p>
          <a:p>
            <a:pPr marL="457200" indent="-457200" algn="l">
              <a:spcBef>
                <a:spcPts val="300"/>
              </a:spcBef>
              <a:spcAft>
                <a:spcPts val="300"/>
              </a:spcAft>
              <a:buAutoNum type="arabicPeriod"/>
            </a:pPr>
            <a:r>
              <a:rPr lang="en-US" sz="2400" dirty="0">
                <a:solidFill>
                  <a:schemeClr val="tx1"/>
                </a:solidFill>
              </a:rPr>
              <a:t>Data storage</a:t>
            </a:r>
          </a:p>
          <a:p>
            <a:pPr marL="457200" indent="-457200" algn="l">
              <a:spcBef>
                <a:spcPts val="300"/>
              </a:spcBef>
              <a:spcAft>
                <a:spcPts val="300"/>
              </a:spcAft>
              <a:buAutoNum type="arabicPeriod"/>
            </a:pPr>
            <a:r>
              <a:rPr lang="en-US" sz="2400" dirty="0">
                <a:solidFill>
                  <a:schemeClr val="tx1"/>
                </a:solidFill>
              </a:rPr>
              <a:t>Data integrity</a:t>
            </a:r>
          </a:p>
          <a:p>
            <a:pPr marL="457200" indent="-457200" algn="l">
              <a:spcBef>
                <a:spcPts val="300"/>
              </a:spcBef>
              <a:spcAft>
                <a:spcPts val="300"/>
              </a:spcAft>
              <a:buAutoNum type="arabicPeriod"/>
            </a:pPr>
            <a:r>
              <a:rPr lang="en-US" sz="2400" dirty="0">
                <a:solidFill>
                  <a:schemeClr val="tx1"/>
                </a:solidFill>
              </a:rPr>
              <a:t>Methods of accessing those data</a:t>
            </a:r>
          </a:p>
          <a:p>
            <a:pPr algn="l">
              <a:spcBef>
                <a:spcPts val="300"/>
              </a:spcBef>
              <a:spcAft>
                <a:spcPts val="300"/>
              </a:spcAft>
            </a:pPr>
            <a:endParaRPr lang="en-US" sz="2000" dirty="0">
              <a:solidFill>
                <a:schemeClr val="tx1"/>
              </a:solidFill>
            </a:endParaRPr>
          </a:p>
          <a:p>
            <a:pPr algn="l">
              <a:spcBef>
                <a:spcPts val="300"/>
              </a:spcBef>
              <a:spcAft>
                <a:spcPts val="300"/>
              </a:spcAft>
            </a:pPr>
            <a:endParaRPr lang="en-US" sz="2400" dirty="0">
              <a:solidFill>
                <a:schemeClr val="tx1"/>
              </a:solidFill>
            </a:endParaRPr>
          </a:p>
        </p:txBody>
      </p:sp>
    </p:spTree>
    <p:custDataLst>
      <p:tags r:id="rId1"/>
    </p:custDataLst>
    <p:extLst>
      <p:ext uri="{BB962C8B-B14F-4D97-AF65-F5344CB8AC3E}">
        <p14:creationId xmlns:p14="http://schemas.microsoft.com/office/powerpoint/2010/main" val="38895745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15" name="Subtitle 4"/>
          <p:cNvSpPr>
            <a:spLocks noGrp="1"/>
          </p:cNvSpPr>
          <p:nvPr>
            <p:ph type="subTitle" idx="1"/>
          </p:nvPr>
        </p:nvSpPr>
        <p:spPr>
          <a:xfrm>
            <a:off x="449176" y="393511"/>
            <a:ext cx="8229601" cy="777563"/>
          </a:xfrm>
        </p:spPr>
        <p:txBody>
          <a:bodyPr anchor="ctr"/>
          <a:lstStyle/>
          <a:p>
            <a:pPr algn="l"/>
            <a:r>
              <a:rPr lang="en-GB" sz="4400" b="1" dirty="0">
                <a:solidFill>
                  <a:srgbClr val="000000"/>
                </a:solidFill>
              </a:rPr>
              <a:t>Learning Outcomes</a:t>
            </a:r>
            <a:endParaRPr lang="en-SG" sz="4400" dirty="0">
              <a:solidFill>
                <a:srgbClr val="000000"/>
              </a:solidFill>
            </a:endParaRPr>
          </a:p>
        </p:txBody>
      </p:sp>
      <p:sp>
        <p:nvSpPr>
          <p:cNvPr id="16" name="Content Placeholder 2"/>
          <p:cNvSpPr txBox="1">
            <a:spLocks/>
          </p:cNvSpPr>
          <p:nvPr/>
        </p:nvSpPr>
        <p:spPr bwMode="auto">
          <a:xfrm>
            <a:off x="449177" y="1171074"/>
            <a:ext cx="8229601" cy="489284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0"/>
              </a:spcBef>
              <a:spcAft>
                <a:spcPts val="600"/>
              </a:spcAft>
            </a:pPr>
            <a:r>
              <a:rPr lang="en-SG" sz="2400" dirty="0">
                <a:solidFill>
                  <a:schemeClr val="tx1"/>
                </a:solidFill>
              </a:rPr>
              <a:t>After studying this topic and the recordings online, you should be able to:</a:t>
            </a:r>
          </a:p>
          <a:p>
            <a:pPr marL="342900" indent="-342900" algn="l">
              <a:spcBef>
                <a:spcPts val="0"/>
              </a:spcBef>
              <a:spcAft>
                <a:spcPts val="600"/>
              </a:spcAft>
              <a:buFont typeface="Arial" panose="020B0604020202020204" pitchFamily="34" charset="0"/>
              <a:buChar char="•"/>
            </a:pPr>
            <a:r>
              <a:rPr lang="en-SG" sz="2400" dirty="0">
                <a:solidFill>
                  <a:schemeClr val="tx1"/>
                </a:solidFill>
              </a:rPr>
              <a:t>Topic 6 – Data Sources</a:t>
            </a:r>
            <a:endParaRPr lang="en-SG" sz="2000" dirty="0">
              <a:solidFill>
                <a:schemeClr val="tx1"/>
              </a:solidFill>
            </a:endParaRPr>
          </a:p>
          <a:p>
            <a:pPr marL="800100" lvl="1" indent="-342900" algn="l">
              <a:spcBef>
                <a:spcPts val="0"/>
              </a:spcBef>
              <a:spcAft>
                <a:spcPts val="600"/>
              </a:spcAft>
              <a:buFontTx/>
              <a:buChar char="-"/>
            </a:pPr>
            <a:r>
              <a:rPr lang="en-SG" sz="2000" dirty="0">
                <a:solidFill>
                  <a:schemeClr val="tx1"/>
                </a:solidFill>
              </a:rPr>
              <a:t>Syntax Transformers</a:t>
            </a:r>
          </a:p>
          <a:p>
            <a:pPr marL="800100" lvl="1" indent="-342900" algn="l">
              <a:spcBef>
                <a:spcPts val="0"/>
              </a:spcBef>
              <a:spcAft>
                <a:spcPts val="600"/>
              </a:spcAft>
              <a:buFontTx/>
              <a:buChar char="-"/>
            </a:pPr>
            <a:r>
              <a:rPr lang="en-SG" sz="2000" dirty="0">
                <a:solidFill>
                  <a:schemeClr val="tx1"/>
                </a:solidFill>
              </a:rPr>
              <a:t>Data Sources</a:t>
            </a:r>
          </a:p>
          <a:p>
            <a:pPr marL="800100" lvl="1" indent="-342900" algn="l">
              <a:spcBef>
                <a:spcPts val="0"/>
              </a:spcBef>
              <a:spcAft>
                <a:spcPts val="600"/>
              </a:spcAft>
              <a:buFontTx/>
              <a:buChar char="-"/>
            </a:pPr>
            <a:r>
              <a:rPr lang="en-SG" sz="2000" dirty="0">
                <a:solidFill>
                  <a:schemeClr val="tx1"/>
                </a:solidFill>
              </a:rPr>
              <a:t>Loading data from a JSON file in React Native</a:t>
            </a:r>
          </a:p>
          <a:p>
            <a:pPr marL="800100" lvl="1" indent="-342900" algn="l">
              <a:spcBef>
                <a:spcPts val="0"/>
              </a:spcBef>
              <a:spcAft>
                <a:spcPts val="600"/>
              </a:spcAft>
              <a:buFontTx/>
              <a:buChar char="-"/>
            </a:pPr>
            <a:r>
              <a:rPr lang="en-SG" sz="2000" dirty="0">
                <a:solidFill>
                  <a:schemeClr val="tx1"/>
                </a:solidFill>
              </a:rPr>
              <a:t>Loading data from a XML file in React Native</a:t>
            </a:r>
          </a:p>
          <a:p>
            <a:pPr marL="800100" lvl="1" indent="-342900" algn="l">
              <a:spcBef>
                <a:spcPts val="0"/>
              </a:spcBef>
              <a:spcAft>
                <a:spcPts val="600"/>
              </a:spcAft>
              <a:buFontTx/>
              <a:buChar char="-"/>
            </a:pPr>
            <a:endParaRPr lang="en-SG" sz="2000" dirty="0">
              <a:solidFill>
                <a:schemeClr val="tx1"/>
              </a:solidFill>
            </a:endParaRPr>
          </a:p>
          <a:p>
            <a:pPr marL="800100" lvl="1" indent="-342900" algn="l">
              <a:spcBef>
                <a:spcPts val="0"/>
              </a:spcBef>
              <a:spcAft>
                <a:spcPts val="600"/>
              </a:spcAft>
              <a:buFontTx/>
              <a:buChar char="-"/>
            </a:pPr>
            <a:endParaRPr lang="en-SG" sz="2000" dirty="0">
              <a:solidFill>
                <a:schemeClr val="tx1"/>
              </a:solidFill>
            </a:endParaRPr>
          </a:p>
        </p:txBody>
      </p:sp>
    </p:spTree>
    <p:custDataLst>
      <p:tags r:id="rId1"/>
    </p:custDataLst>
    <p:extLst>
      <p:ext uri="{BB962C8B-B14F-4D97-AF65-F5344CB8AC3E}">
        <p14:creationId xmlns:p14="http://schemas.microsoft.com/office/powerpoint/2010/main" val="1729450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Data Sources</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000" dirty="0">
                <a:solidFill>
                  <a:schemeClr val="tx1"/>
                </a:solidFill>
              </a:rPr>
              <a:t>Let’s take an example of Twitter. </a:t>
            </a:r>
          </a:p>
          <a:p>
            <a:pPr algn="l">
              <a:spcBef>
                <a:spcPts val="300"/>
              </a:spcBef>
              <a:spcAft>
                <a:spcPts val="300"/>
              </a:spcAft>
            </a:pPr>
            <a:endParaRPr lang="en-US" sz="2000" dirty="0">
              <a:solidFill>
                <a:schemeClr val="tx1"/>
              </a:solidFill>
            </a:endParaRPr>
          </a:p>
          <a:p>
            <a:pPr algn="l">
              <a:spcBef>
                <a:spcPts val="300"/>
              </a:spcBef>
              <a:spcAft>
                <a:spcPts val="300"/>
              </a:spcAft>
            </a:pPr>
            <a:r>
              <a:rPr lang="en-US" sz="2000" dirty="0">
                <a:solidFill>
                  <a:schemeClr val="tx1"/>
                </a:solidFill>
              </a:rPr>
              <a:t>The Twitter application lazy loads tweet data into the application. This is done by communicating with the server’s API that returns the data in a certain data format.</a:t>
            </a:r>
          </a:p>
          <a:p>
            <a:pPr algn="l">
              <a:spcBef>
                <a:spcPts val="300"/>
              </a:spcBef>
              <a:spcAft>
                <a:spcPts val="300"/>
              </a:spcAft>
            </a:pPr>
            <a:endParaRPr lang="en-US" sz="2000" dirty="0">
              <a:solidFill>
                <a:schemeClr val="tx1"/>
              </a:solidFill>
            </a:endParaRPr>
          </a:p>
          <a:p>
            <a:pPr algn="l">
              <a:spcBef>
                <a:spcPts val="300"/>
              </a:spcBef>
              <a:spcAft>
                <a:spcPts val="300"/>
              </a:spcAft>
            </a:pPr>
            <a:endParaRPr lang="en-US" sz="2000" dirty="0">
              <a:solidFill>
                <a:schemeClr val="tx1"/>
              </a:solidFill>
            </a:endParaRPr>
          </a:p>
          <a:p>
            <a:pPr algn="l">
              <a:spcBef>
                <a:spcPts val="300"/>
              </a:spcBef>
              <a:spcAft>
                <a:spcPts val="300"/>
              </a:spcAft>
            </a:pPr>
            <a:endParaRPr lang="en-US" sz="2400" dirty="0">
              <a:solidFill>
                <a:schemeClr val="tx1"/>
              </a:solidFill>
            </a:endParaRPr>
          </a:p>
        </p:txBody>
      </p:sp>
      <p:pic>
        <p:nvPicPr>
          <p:cNvPr id="1026" name="Picture 2" descr="Check out our new look!">
            <a:extLst>
              <a:ext uri="{FF2B5EF4-FFF2-40B4-BE49-F238E27FC236}">
                <a16:creationId xmlns:a16="http://schemas.microsoft.com/office/drawing/2014/main" id="{0F96A433-CB48-A72D-6043-B06157BDD86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50438" y="2938032"/>
            <a:ext cx="3582406" cy="3582406"/>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5019087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Data Sources</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000" dirty="0">
                <a:solidFill>
                  <a:schemeClr val="tx1"/>
                </a:solidFill>
              </a:rPr>
              <a:t>Let’s take an example of Twitter. </a:t>
            </a:r>
          </a:p>
          <a:p>
            <a:pPr algn="l">
              <a:spcBef>
                <a:spcPts val="300"/>
              </a:spcBef>
              <a:spcAft>
                <a:spcPts val="300"/>
              </a:spcAft>
            </a:pPr>
            <a:endParaRPr lang="en-US" sz="2000" dirty="0">
              <a:solidFill>
                <a:schemeClr val="tx1"/>
              </a:solidFill>
            </a:endParaRPr>
          </a:p>
          <a:p>
            <a:pPr algn="l">
              <a:spcBef>
                <a:spcPts val="300"/>
              </a:spcBef>
              <a:spcAft>
                <a:spcPts val="300"/>
              </a:spcAft>
            </a:pPr>
            <a:endParaRPr lang="en-US" sz="2000" dirty="0">
              <a:solidFill>
                <a:schemeClr val="tx1"/>
              </a:solidFill>
            </a:endParaRPr>
          </a:p>
          <a:p>
            <a:pPr algn="l">
              <a:spcBef>
                <a:spcPts val="300"/>
              </a:spcBef>
              <a:spcAft>
                <a:spcPts val="300"/>
              </a:spcAft>
            </a:pPr>
            <a:endParaRPr lang="en-US" sz="2000" dirty="0">
              <a:solidFill>
                <a:schemeClr val="tx1"/>
              </a:solidFill>
            </a:endParaRPr>
          </a:p>
          <a:p>
            <a:pPr algn="l">
              <a:spcBef>
                <a:spcPts val="300"/>
              </a:spcBef>
              <a:spcAft>
                <a:spcPts val="300"/>
              </a:spcAft>
            </a:pPr>
            <a:endParaRPr lang="en-US" sz="2400" dirty="0">
              <a:solidFill>
                <a:schemeClr val="tx1"/>
              </a:solidFill>
            </a:endParaRPr>
          </a:p>
        </p:txBody>
      </p:sp>
      <p:pic>
        <p:nvPicPr>
          <p:cNvPr id="3" name="Picture 2">
            <a:extLst>
              <a:ext uri="{FF2B5EF4-FFF2-40B4-BE49-F238E27FC236}">
                <a16:creationId xmlns:a16="http://schemas.microsoft.com/office/drawing/2014/main" id="{B4FB33EA-F452-56FC-110D-5286DEB60D5F}"/>
              </a:ext>
            </a:extLst>
          </p:cNvPr>
          <p:cNvPicPr>
            <a:picLocks noChangeAspect="1"/>
          </p:cNvPicPr>
          <p:nvPr/>
        </p:nvPicPr>
        <p:blipFill>
          <a:blip r:embed="rId5"/>
          <a:stretch>
            <a:fillRect/>
          </a:stretch>
        </p:blipFill>
        <p:spPr>
          <a:xfrm>
            <a:off x="2077665" y="1997578"/>
            <a:ext cx="4988670" cy="4322391"/>
          </a:xfrm>
          <a:prstGeom prst="rect">
            <a:avLst/>
          </a:prstGeom>
        </p:spPr>
      </p:pic>
    </p:spTree>
    <p:custDataLst>
      <p:tags r:id="rId1"/>
    </p:custDataLst>
    <p:extLst>
      <p:ext uri="{BB962C8B-B14F-4D97-AF65-F5344CB8AC3E}">
        <p14:creationId xmlns:p14="http://schemas.microsoft.com/office/powerpoint/2010/main" val="22145221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Data Sources</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dirty="0">
                <a:solidFill>
                  <a:schemeClr val="tx1"/>
                </a:solidFill>
              </a:rPr>
              <a:t>The server’s provides a few door way methods to access data in a secure manner.</a:t>
            </a:r>
          </a:p>
          <a:p>
            <a:pPr algn="l">
              <a:spcBef>
                <a:spcPts val="300"/>
              </a:spcBef>
              <a:spcAft>
                <a:spcPts val="300"/>
              </a:spcAft>
            </a:pPr>
            <a:endParaRPr lang="en-US" sz="2400" dirty="0">
              <a:solidFill>
                <a:schemeClr val="tx1"/>
              </a:solidFill>
            </a:endParaRPr>
          </a:p>
          <a:p>
            <a:pPr marL="457200" indent="-457200" algn="l">
              <a:spcBef>
                <a:spcPts val="300"/>
              </a:spcBef>
              <a:spcAft>
                <a:spcPts val="300"/>
              </a:spcAft>
              <a:buAutoNum type="arabicPeriod"/>
            </a:pPr>
            <a:r>
              <a:rPr lang="en-US" sz="2400" dirty="0">
                <a:solidFill>
                  <a:schemeClr val="tx1"/>
                </a:solidFill>
              </a:rPr>
              <a:t>API (Application Programming Interface)</a:t>
            </a:r>
          </a:p>
          <a:p>
            <a:pPr algn="l">
              <a:spcBef>
                <a:spcPts val="300"/>
              </a:spcBef>
              <a:spcAft>
                <a:spcPts val="300"/>
              </a:spcAft>
            </a:pPr>
            <a:r>
              <a:rPr lang="en-US" sz="2400" dirty="0">
                <a:solidFill>
                  <a:schemeClr val="tx1"/>
                </a:solidFill>
              </a:rPr>
              <a:t>	API stands for application programming interface, which is a 	set of definitions and protocols for building and integrating 	application software.</a:t>
            </a:r>
          </a:p>
          <a:p>
            <a:pPr algn="l">
              <a:spcBef>
                <a:spcPts val="300"/>
              </a:spcBef>
              <a:spcAft>
                <a:spcPts val="300"/>
              </a:spcAft>
            </a:pPr>
            <a:endParaRPr lang="en-US" sz="2400" dirty="0">
              <a:solidFill>
                <a:schemeClr val="tx1"/>
              </a:solidFill>
            </a:endParaRPr>
          </a:p>
          <a:p>
            <a:pPr algn="l">
              <a:spcBef>
                <a:spcPts val="300"/>
              </a:spcBef>
              <a:spcAft>
                <a:spcPts val="300"/>
              </a:spcAft>
            </a:pPr>
            <a:endParaRPr lang="en-US" sz="2400" dirty="0">
              <a:solidFill>
                <a:schemeClr val="tx1"/>
              </a:solidFill>
            </a:endParaRPr>
          </a:p>
        </p:txBody>
      </p:sp>
    </p:spTree>
    <p:custDataLst>
      <p:tags r:id="rId1"/>
    </p:custDataLst>
    <p:extLst>
      <p:ext uri="{BB962C8B-B14F-4D97-AF65-F5344CB8AC3E}">
        <p14:creationId xmlns:p14="http://schemas.microsoft.com/office/powerpoint/2010/main" val="30970309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Data Sources</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dirty="0">
                <a:solidFill>
                  <a:schemeClr val="tx1"/>
                </a:solidFill>
              </a:rPr>
              <a:t>The server’s provides a few door way methods to access data in a secure manner.</a:t>
            </a:r>
          </a:p>
          <a:p>
            <a:pPr algn="l">
              <a:spcBef>
                <a:spcPts val="300"/>
              </a:spcBef>
              <a:spcAft>
                <a:spcPts val="300"/>
              </a:spcAft>
            </a:pPr>
            <a:endParaRPr lang="en-US" sz="2400" dirty="0">
              <a:solidFill>
                <a:schemeClr val="tx1"/>
              </a:solidFill>
            </a:endParaRPr>
          </a:p>
          <a:p>
            <a:pPr marL="457200" indent="-457200" algn="l">
              <a:spcBef>
                <a:spcPts val="300"/>
              </a:spcBef>
              <a:spcAft>
                <a:spcPts val="300"/>
              </a:spcAft>
              <a:buAutoNum type="arabicPeriod" startAt="2"/>
            </a:pPr>
            <a:r>
              <a:rPr lang="en-US" sz="2400" dirty="0">
                <a:solidFill>
                  <a:schemeClr val="tx1"/>
                </a:solidFill>
              </a:rPr>
              <a:t>Post &amp; Get Methods</a:t>
            </a:r>
          </a:p>
          <a:p>
            <a:pPr algn="l">
              <a:spcBef>
                <a:spcPts val="300"/>
              </a:spcBef>
              <a:spcAft>
                <a:spcPts val="300"/>
              </a:spcAft>
            </a:pPr>
            <a:r>
              <a:rPr lang="en-US" sz="2400" dirty="0">
                <a:solidFill>
                  <a:schemeClr val="tx1"/>
                </a:solidFill>
              </a:rPr>
              <a:t>	Developed for HTTP to work as a request and response 	protocol between a client and a server.</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	</a:t>
            </a:r>
            <a:r>
              <a:rPr lang="en-US" sz="2400" b="1" dirty="0">
                <a:solidFill>
                  <a:schemeClr val="tx1"/>
                </a:solidFill>
              </a:rPr>
              <a:t>GET</a:t>
            </a:r>
            <a:r>
              <a:rPr lang="en-US" sz="2400" dirty="0">
                <a:solidFill>
                  <a:schemeClr val="tx1"/>
                </a:solidFill>
              </a:rPr>
              <a:t> is used to request data from a specified resource.</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	</a:t>
            </a:r>
            <a:r>
              <a:rPr lang="en-US" sz="2400" b="1" dirty="0">
                <a:solidFill>
                  <a:schemeClr val="tx1"/>
                </a:solidFill>
              </a:rPr>
              <a:t>POST</a:t>
            </a:r>
            <a:r>
              <a:rPr lang="en-US" sz="2400" dirty="0">
                <a:solidFill>
                  <a:schemeClr val="tx1"/>
                </a:solidFill>
              </a:rPr>
              <a:t> is used to send data to a server to create/update a 	resource.</a:t>
            </a:r>
          </a:p>
        </p:txBody>
      </p:sp>
    </p:spTree>
    <p:custDataLst>
      <p:tags r:id="rId1"/>
    </p:custDataLst>
    <p:extLst>
      <p:ext uri="{BB962C8B-B14F-4D97-AF65-F5344CB8AC3E}">
        <p14:creationId xmlns:p14="http://schemas.microsoft.com/office/powerpoint/2010/main" val="15681248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Data Sources</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dirty="0">
                <a:solidFill>
                  <a:schemeClr val="tx1"/>
                </a:solidFill>
              </a:rPr>
              <a:t>These methods returns the data in certain file types/formats where the application’s are programmed to understand how to retrieve data values. </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File types/formats specifically for mobile application. </a:t>
            </a:r>
          </a:p>
          <a:p>
            <a:pPr marL="457200" indent="-457200" algn="l">
              <a:spcBef>
                <a:spcPts val="300"/>
              </a:spcBef>
              <a:spcAft>
                <a:spcPts val="300"/>
              </a:spcAft>
              <a:buAutoNum type="arabicPeriod"/>
            </a:pPr>
            <a:r>
              <a:rPr lang="en-US" sz="2400" dirty="0">
                <a:solidFill>
                  <a:schemeClr val="tx1"/>
                </a:solidFill>
              </a:rPr>
              <a:t>JSON</a:t>
            </a:r>
          </a:p>
          <a:p>
            <a:pPr marL="457200" indent="-457200" algn="l">
              <a:spcBef>
                <a:spcPts val="300"/>
              </a:spcBef>
              <a:spcAft>
                <a:spcPts val="300"/>
              </a:spcAft>
              <a:buAutoNum type="arabicPeriod"/>
            </a:pPr>
            <a:r>
              <a:rPr lang="en-US" sz="2400" dirty="0">
                <a:solidFill>
                  <a:schemeClr val="tx1"/>
                </a:solidFill>
              </a:rPr>
              <a:t>XML</a:t>
            </a:r>
          </a:p>
        </p:txBody>
      </p:sp>
    </p:spTree>
    <p:custDataLst>
      <p:tags r:id="rId1"/>
    </p:custDataLst>
    <p:extLst>
      <p:ext uri="{BB962C8B-B14F-4D97-AF65-F5344CB8AC3E}">
        <p14:creationId xmlns:p14="http://schemas.microsoft.com/office/powerpoint/2010/main" val="17015660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Data Sources</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a:pPr>
            <a:r>
              <a:rPr lang="en-US" sz="2400" dirty="0">
                <a:solidFill>
                  <a:schemeClr val="tx1"/>
                </a:solidFill>
              </a:rPr>
              <a:t>JSON</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JSON stands for JavaScript Object Notation</a:t>
            </a:r>
          </a:p>
          <a:p>
            <a:pPr marL="800100" lvl="1" indent="-342900" algn="l">
              <a:spcBef>
                <a:spcPts val="300"/>
              </a:spcBef>
              <a:spcAft>
                <a:spcPts val="300"/>
              </a:spcAft>
              <a:buFont typeface="Arial" panose="020B0604020202020204" pitchFamily="34" charset="0"/>
              <a:buChar char="•"/>
            </a:pPr>
            <a:endParaRPr lang="en-US" sz="2000" dirty="0">
              <a:solidFill>
                <a:schemeClr val="tx1"/>
              </a:solidFill>
            </a:endParaRPr>
          </a:p>
          <a:p>
            <a:pPr marL="800100" lvl="1" indent="-342900" algn="l">
              <a:spcBef>
                <a:spcPts val="300"/>
              </a:spcBef>
              <a:spcAft>
                <a:spcPts val="300"/>
              </a:spcAft>
              <a:buFont typeface="Arial" panose="020B0604020202020204" pitchFamily="34" charset="0"/>
              <a:buChar char="•"/>
            </a:pPr>
            <a:r>
              <a:rPr lang="en-US" sz="2000" dirty="0">
                <a:solidFill>
                  <a:schemeClr val="tx1"/>
                </a:solidFill>
              </a:rPr>
              <a:t>It is a lightweight format for storing and transporting data</a:t>
            </a:r>
          </a:p>
          <a:p>
            <a:pPr lvl="1" algn="l">
              <a:spcBef>
                <a:spcPts val="300"/>
              </a:spcBef>
              <a:spcAft>
                <a:spcPts val="300"/>
              </a:spcAft>
            </a:pPr>
            <a:endParaRPr lang="en-US" sz="2000" dirty="0">
              <a:solidFill>
                <a:schemeClr val="tx1"/>
              </a:solidFill>
            </a:endParaRPr>
          </a:p>
          <a:p>
            <a:pPr marL="800100" lvl="1" indent="-342900" algn="l">
              <a:spcBef>
                <a:spcPts val="300"/>
              </a:spcBef>
              <a:spcAft>
                <a:spcPts val="300"/>
              </a:spcAft>
              <a:buFont typeface="Arial" panose="020B0604020202020204" pitchFamily="34" charset="0"/>
              <a:buChar char="•"/>
            </a:pPr>
            <a:r>
              <a:rPr lang="en-US" sz="2000" dirty="0">
                <a:solidFill>
                  <a:schemeClr val="tx1"/>
                </a:solidFill>
              </a:rPr>
              <a:t>Often used when data is sent from a server to a web page</a:t>
            </a:r>
          </a:p>
          <a:p>
            <a:pPr marL="800100" lvl="1" indent="-342900" algn="l">
              <a:spcBef>
                <a:spcPts val="300"/>
              </a:spcBef>
              <a:spcAft>
                <a:spcPts val="300"/>
              </a:spcAft>
              <a:buFont typeface="Arial" panose="020B0604020202020204" pitchFamily="34" charset="0"/>
              <a:buChar char="•"/>
            </a:pPr>
            <a:endParaRPr lang="en-US" sz="2000" dirty="0">
              <a:solidFill>
                <a:schemeClr val="tx1"/>
              </a:solidFill>
            </a:endParaRPr>
          </a:p>
          <a:p>
            <a:pPr marL="800100" lvl="1" indent="-342900" algn="l">
              <a:spcBef>
                <a:spcPts val="300"/>
              </a:spcBef>
              <a:spcAft>
                <a:spcPts val="300"/>
              </a:spcAft>
              <a:buFont typeface="Arial" panose="020B0604020202020204" pitchFamily="34" charset="0"/>
              <a:buChar char="•"/>
            </a:pPr>
            <a:r>
              <a:rPr lang="en-US" sz="2000" dirty="0">
                <a:solidFill>
                  <a:schemeClr val="tx1"/>
                </a:solidFill>
              </a:rPr>
              <a:t>Its "self-describing" and easy to understand</a:t>
            </a:r>
          </a:p>
          <a:p>
            <a:pPr marL="800100" lvl="1" indent="-342900" algn="l">
              <a:spcBef>
                <a:spcPts val="300"/>
              </a:spcBef>
              <a:spcAft>
                <a:spcPts val="300"/>
              </a:spcAft>
              <a:buFont typeface="Arial" panose="020B0604020202020204" pitchFamily="34" charset="0"/>
              <a:buChar char="•"/>
            </a:pPr>
            <a:endParaRPr lang="en-US" sz="2000" dirty="0">
              <a:solidFill>
                <a:schemeClr val="tx1"/>
              </a:solidFill>
            </a:endParaRPr>
          </a:p>
        </p:txBody>
      </p:sp>
    </p:spTree>
    <p:custDataLst>
      <p:tags r:id="rId1"/>
    </p:custDataLst>
    <p:extLst>
      <p:ext uri="{BB962C8B-B14F-4D97-AF65-F5344CB8AC3E}">
        <p14:creationId xmlns:p14="http://schemas.microsoft.com/office/powerpoint/2010/main" val="26209740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Data Sources</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a:pPr>
            <a:r>
              <a:rPr lang="en-US" sz="2400" dirty="0">
                <a:solidFill>
                  <a:schemeClr val="tx1"/>
                </a:solidFill>
              </a:rPr>
              <a:t>JSON</a:t>
            </a:r>
          </a:p>
          <a:p>
            <a:pPr lvl="1" algn="l">
              <a:spcBef>
                <a:spcPts val="300"/>
              </a:spcBef>
              <a:spcAft>
                <a:spcPts val="300"/>
              </a:spcAft>
            </a:pPr>
            <a:r>
              <a:rPr lang="en-US" sz="2000" dirty="0">
                <a:solidFill>
                  <a:schemeClr val="tx1"/>
                </a:solidFill>
              </a:rPr>
              <a:t>An example of JSON objects:</a:t>
            </a:r>
          </a:p>
          <a:p>
            <a:pPr lvl="1" algn="l">
              <a:spcBef>
                <a:spcPts val="300"/>
              </a:spcBef>
              <a:spcAft>
                <a:spcPts val="300"/>
              </a:spcAft>
            </a:pPr>
            <a:endParaRPr lang="en-US" sz="2000" dirty="0">
              <a:solidFill>
                <a:schemeClr val="tx1"/>
              </a:solidFill>
            </a:endParaRPr>
          </a:p>
          <a:p>
            <a:pPr lvl="1" algn="l">
              <a:spcBef>
                <a:spcPts val="300"/>
              </a:spcBef>
              <a:spcAft>
                <a:spcPts val="300"/>
              </a:spcAft>
            </a:pPr>
            <a:endParaRPr lang="en-US" sz="2000" dirty="0">
              <a:solidFill>
                <a:schemeClr val="tx1"/>
              </a:solidFill>
            </a:endParaRPr>
          </a:p>
          <a:p>
            <a:pPr lvl="1" algn="l">
              <a:spcBef>
                <a:spcPts val="300"/>
              </a:spcBef>
              <a:spcAft>
                <a:spcPts val="300"/>
              </a:spcAft>
            </a:pPr>
            <a:r>
              <a:rPr lang="en-US" sz="2000" dirty="0">
                <a:solidFill>
                  <a:schemeClr val="tx1"/>
                </a:solidFill>
              </a:rPr>
              <a:t>An example of JSON arrays:</a:t>
            </a:r>
          </a:p>
          <a:p>
            <a:pPr lvl="1" algn="l">
              <a:spcBef>
                <a:spcPts val="300"/>
              </a:spcBef>
              <a:spcAft>
                <a:spcPts val="300"/>
              </a:spcAft>
            </a:pPr>
            <a:endParaRPr lang="en-US" sz="2000" dirty="0">
              <a:solidFill>
                <a:schemeClr val="tx1"/>
              </a:solidFill>
            </a:endParaRPr>
          </a:p>
          <a:p>
            <a:pPr lvl="1" algn="l">
              <a:spcBef>
                <a:spcPts val="300"/>
              </a:spcBef>
              <a:spcAft>
                <a:spcPts val="300"/>
              </a:spcAft>
            </a:pPr>
            <a:endParaRPr lang="en-US" sz="2000" dirty="0">
              <a:solidFill>
                <a:schemeClr val="tx1"/>
              </a:solidFill>
            </a:endParaRPr>
          </a:p>
        </p:txBody>
      </p:sp>
      <p:graphicFrame>
        <p:nvGraphicFramePr>
          <p:cNvPr id="2" name="Table 2">
            <a:extLst>
              <a:ext uri="{FF2B5EF4-FFF2-40B4-BE49-F238E27FC236}">
                <a16:creationId xmlns:a16="http://schemas.microsoft.com/office/drawing/2014/main" id="{C70362F0-28B9-EDDB-13CE-5EA633E78329}"/>
              </a:ext>
            </a:extLst>
          </p:cNvPr>
          <p:cNvGraphicFramePr>
            <a:graphicFrameLocks noGrp="1"/>
          </p:cNvGraphicFramePr>
          <p:nvPr>
            <p:extLst>
              <p:ext uri="{D42A27DB-BD31-4B8C-83A1-F6EECF244321}">
                <p14:modId xmlns:p14="http://schemas.microsoft.com/office/powerpoint/2010/main" val="1479130025"/>
              </p:ext>
            </p:extLst>
          </p:nvPr>
        </p:nvGraphicFramePr>
        <p:xfrm>
          <a:off x="984446" y="2402272"/>
          <a:ext cx="7404179" cy="370840"/>
        </p:xfrm>
        <a:graphic>
          <a:graphicData uri="http://schemas.openxmlformats.org/drawingml/2006/table">
            <a:tbl>
              <a:tblPr firstRow="1" bandRow="1">
                <a:tableStyleId>{5C22544A-7EE6-4342-B048-85BDC9FD1C3A}</a:tableStyleId>
              </a:tblPr>
              <a:tblGrid>
                <a:gridCol w="7404179">
                  <a:extLst>
                    <a:ext uri="{9D8B030D-6E8A-4147-A177-3AD203B41FA5}">
                      <a16:colId xmlns:a16="http://schemas.microsoft.com/office/drawing/2014/main" val="620885733"/>
                    </a:ext>
                  </a:extLst>
                </a:gridCol>
              </a:tblGrid>
              <a:tr h="370840">
                <a:tc>
                  <a:txBody>
                    <a:bodyPr/>
                    <a:lstStyle/>
                    <a:p>
                      <a:r>
                        <a:rPr lang="en-SG" dirty="0"/>
                        <a:t>{"</a:t>
                      </a:r>
                      <a:r>
                        <a:rPr lang="en-SG" dirty="0" err="1"/>
                        <a:t>firstName</a:t>
                      </a:r>
                      <a:r>
                        <a:rPr lang="en-SG" dirty="0"/>
                        <a:t>":"John", "</a:t>
                      </a:r>
                      <a:r>
                        <a:rPr lang="en-SG" dirty="0" err="1"/>
                        <a:t>lastName</a:t>
                      </a:r>
                      <a:r>
                        <a:rPr lang="en-SG" dirty="0"/>
                        <a:t>":"Doe"}</a:t>
                      </a:r>
                    </a:p>
                  </a:txBody>
                  <a:tcPr/>
                </a:tc>
                <a:extLst>
                  <a:ext uri="{0D108BD9-81ED-4DB2-BD59-A6C34878D82A}">
                    <a16:rowId xmlns:a16="http://schemas.microsoft.com/office/drawing/2014/main" val="1860368960"/>
                  </a:ext>
                </a:extLst>
              </a:tr>
            </a:tbl>
          </a:graphicData>
        </a:graphic>
      </p:graphicFrame>
      <p:graphicFrame>
        <p:nvGraphicFramePr>
          <p:cNvPr id="3" name="Table 3">
            <a:extLst>
              <a:ext uri="{FF2B5EF4-FFF2-40B4-BE49-F238E27FC236}">
                <a16:creationId xmlns:a16="http://schemas.microsoft.com/office/drawing/2014/main" id="{2C4D5D3C-B530-96BB-C5D4-91A0109B384C}"/>
              </a:ext>
            </a:extLst>
          </p:cNvPr>
          <p:cNvGraphicFramePr>
            <a:graphicFrameLocks noGrp="1"/>
          </p:cNvGraphicFramePr>
          <p:nvPr>
            <p:extLst>
              <p:ext uri="{D42A27DB-BD31-4B8C-83A1-F6EECF244321}">
                <p14:modId xmlns:p14="http://schemas.microsoft.com/office/powerpoint/2010/main" val="1907312134"/>
              </p:ext>
            </p:extLst>
          </p:nvPr>
        </p:nvGraphicFramePr>
        <p:xfrm>
          <a:off x="984445" y="3569152"/>
          <a:ext cx="7404179" cy="2011680"/>
        </p:xfrm>
        <a:graphic>
          <a:graphicData uri="http://schemas.openxmlformats.org/drawingml/2006/table">
            <a:tbl>
              <a:tblPr firstRow="1" bandRow="1">
                <a:tableStyleId>{5C22544A-7EE6-4342-B048-85BDC9FD1C3A}</a:tableStyleId>
              </a:tblPr>
              <a:tblGrid>
                <a:gridCol w="7404179">
                  <a:extLst>
                    <a:ext uri="{9D8B030D-6E8A-4147-A177-3AD203B41FA5}">
                      <a16:colId xmlns:a16="http://schemas.microsoft.com/office/drawing/2014/main" val="968065505"/>
                    </a:ext>
                  </a:extLst>
                </a:gridCol>
              </a:tblGrid>
              <a:tr h="370840">
                <a:tc>
                  <a:txBody>
                    <a:bodyPr/>
                    <a:lstStyle/>
                    <a:p>
                      <a:r>
                        <a:rPr lang="en-SG" dirty="0"/>
                        <a:t>{</a:t>
                      </a:r>
                    </a:p>
                    <a:p>
                      <a:r>
                        <a:rPr lang="en-SG" dirty="0"/>
                        <a:t>"employees":[</a:t>
                      </a:r>
                    </a:p>
                    <a:p>
                      <a:r>
                        <a:rPr lang="en-SG" dirty="0"/>
                        <a:t>    {"</a:t>
                      </a:r>
                      <a:r>
                        <a:rPr lang="en-SG" dirty="0" err="1"/>
                        <a:t>firstName</a:t>
                      </a:r>
                      <a:r>
                        <a:rPr lang="en-SG" dirty="0"/>
                        <a:t>":"John", "</a:t>
                      </a:r>
                      <a:r>
                        <a:rPr lang="en-SG" dirty="0" err="1"/>
                        <a:t>lastName</a:t>
                      </a:r>
                      <a:r>
                        <a:rPr lang="en-SG" dirty="0"/>
                        <a:t>":"Doe"},</a:t>
                      </a:r>
                    </a:p>
                    <a:p>
                      <a:r>
                        <a:rPr lang="en-SG" dirty="0"/>
                        <a:t>    {"</a:t>
                      </a:r>
                      <a:r>
                        <a:rPr lang="en-SG" dirty="0" err="1"/>
                        <a:t>firstName</a:t>
                      </a:r>
                      <a:r>
                        <a:rPr lang="en-SG" dirty="0"/>
                        <a:t>":"Anna", "</a:t>
                      </a:r>
                      <a:r>
                        <a:rPr lang="en-SG" dirty="0" err="1"/>
                        <a:t>lastName</a:t>
                      </a:r>
                      <a:r>
                        <a:rPr lang="en-SG" dirty="0"/>
                        <a:t>":"Smith"},</a:t>
                      </a:r>
                    </a:p>
                    <a:p>
                      <a:r>
                        <a:rPr lang="en-SG" dirty="0"/>
                        <a:t>    {"</a:t>
                      </a:r>
                      <a:r>
                        <a:rPr lang="en-SG" dirty="0" err="1"/>
                        <a:t>firstName</a:t>
                      </a:r>
                      <a:r>
                        <a:rPr lang="en-SG" dirty="0"/>
                        <a:t>":"Peter", "</a:t>
                      </a:r>
                      <a:r>
                        <a:rPr lang="en-SG" dirty="0" err="1"/>
                        <a:t>lastName</a:t>
                      </a:r>
                      <a:r>
                        <a:rPr lang="en-SG" dirty="0"/>
                        <a:t>":"Jones"}</a:t>
                      </a:r>
                    </a:p>
                    <a:p>
                      <a:r>
                        <a:rPr lang="en-SG" dirty="0"/>
                        <a:t>]</a:t>
                      </a:r>
                    </a:p>
                    <a:p>
                      <a:r>
                        <a:rPr lang="en-SG" dirty="0"/>
                        <a:t>}</a:t>
                      </a:r>
                    </a:p>
                  </a:txBody>
                  <a:tcPr/>
                </a:tc>
                <a:extLst>
                  <a:ext uri="{0D108BD9-81ED-4DB2-BD59-A6C34878D82A}">
                    <a16:rowId xmlns:a16="http://schemas.microsoft.com/office/drawing/2014/main" val="3615517099"/>
                  </a:ext>
                </a:extLst>
              </a:tr>
            </a:tbl>
          </a:graphicData>
        </a:graphic>
      </p:graphicFrame>
    </p:spTree>
    <p:custDataLst>
      <p:tags r:id="rId1"/>
    </p:custDataLst>
    <p:extLst>
      <p:ext uri="{BB962C8B-B14F-4D97-AF65-F5344CB8AC3E}">
        <p14:creationId xmlns:p14="http://schemas.microsoft.com/office/powerpoint/2010/main" val="34788652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Data Sources</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startAt="2"/>
            </a:pPr>
            <a:r>
              <a:rPr lang="en-US" sz="2400" dirty="0">
                <a:solidFill>
                  <a:schemeClr val="tx1"/>
                </a:solidFill>
              </a:rPr>
              <a:t>XML</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XML stands for Extensible Markup Language</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It is a markup language much like HTML</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Designed to store and transport data</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Designed to be self-descriptive</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Does not do anything</a:t>
            </a:r>
          </a:p>
        </p:txBody>
      </p:sp>
    </p:spTree>
    <p:custDataLst>
      <p:tags r:id="rId1"/>
    </p:custDataLst>
    <p:extLst>
      <p:ext uri="{BB962C8B-B14F-4D97-AF65-F5344CB8AC3E}">
        <p14:creationId xmlns:p14="http://schemas.microsoft.com/office/powerpoint/2010/main" val="19185460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Data Sources</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startAt="2"/>
            </a:pPr>
            <a:r>
              <a:rPr lang="en-US" sz="2400" dirty="0">
                <a:solidFill>
                  <a:schemeClr val="tx1"/>
                </a:solidFill>
              </a:rPr>
              <a:t>XML</a:t>
            </a:r>
          </a:p>
          <a:p>
            <a:pPr lvl="1" algn="l">
              <a:spcBef>
                <a:spcPts val="300"/>
              </a:spcBef>
              <a:spcAft>
                <a:spcPts val="300"/>
              </a:spcAft>
            </a:pPr>
            <a:endParaRPr lang="en-US" sz="2000" dirty="0">
              <a:solidFill>
                <a:schemeClr val="tx1"/>
              </a:solidFill>
            </a:endParaRPr>
          </a:p>
        </p:txBody>
      </p:sp>
      <p:graphicFrame>
        <p:nvGraphicFramePr>
          <p:cNvPr id="2" name="Table 2">
            <a:extLst>
              <a:ext uri="{FF2B5EF4-FFF2-40B4-BE49-F238E27FC236}">
                <a16:creationId xmlns:a16="http://schemas.microsoft.com/office/drawing/2014/main" id="{D92F07AD-B898-2C91-7948-89FB1C653786}"/>
              </a:ext>
            </a:extLst>
          </p:cNvPr>
          <p:cNvGraphicFramePr>
            <a:graphicFrameLocks noGrp="1"/>
          </p:cNvGraphicFramePr>
          <p:nvPr>
            <p:extLst>
              <p:ext uri="{D42A27DB-BD31-4B8C-83A1-F6EECF244321}">
                <p14:modId xmlns:p14="http://schemas.microsoft.com/office/powerpoint/2010/main" val="2177965796"/>
              </p:ext>
            </p:extLst>
          </p:nvPr>
        </p:nvGraphicFramePr>
        <p:xfrm>
          <a:off x="961728" y="1987669"/>
          <a:ext cx="7409859" cy="1737360"/>
        </p:xfrm>
        <a:graphic>
          <a:graphicData uri="http://schemas.openxmlformats.org/drawingml/2006/table">
            <a:tbl>
              <a:tblPr firstRow="1" bandRow="1">
                <a:tableStyleId>{5C22544A-7EE6-4342-B048-85BDC9FD1C3A}</a:tableStyleId>
              </a:tblPr>
              <a:tblGrid>
                <a:gridCol w="7409859">
                  <a:extLst>
                    <a:ext uri="{9D8B030D-6E8A-4147-A177-3AD203B41FA5}">
                      <a16:colId xmlns:a16="http://schemas.microsoft.com/office/drawing/2014/main" val="720021914"/>
                    </a:ext>
                  </a:extLst>
                </a:gridCol>
              </a:tblGrid>
              <a:tr h="370840">
                <a:tc>
                  <a:txBody>
                    <a:bodyPr/>
                    <a:lstStyle/>
                    <a:p>
                      <a:r>
                        <a:rPr lang="en-US" dirty="0"/>
                        <a:t>&lt;note&gt;</a:t>
                      </a:r>
                    </a:p>
                    <a:p>
                      <a:r>
                        <a:rPr lang="en-US" dirty="0"/>
                        <a:t>  &lt;to&gt;</a:t>
                      </a:r>
                      <a:r>
                        <a:rPr lang="en-US" dirty="0" err="1"/>
                        <a:t>Tove</a:t>
                      </a:r>
                      <a:r>
                        <a:rPr lang="en-US" dirty="0"/>
                        <a:t>&lt;/to&gt;</a:t>
                      </a:r>
                    </a:p>
                    <a:p>
                      <a:r>
                        <a:rPr lang="en-US" dirty="0"/>
                        <a:t>  &lt;from&gt;Jani&lt;/from&gt;</a:t>
                      </a:r>
                    </a:p>
                    <a:p>
                      <a:r>
                        <a:rPr lang="en-US" dirty="0"/>
                        <a:t>  &lt;heading&gt;Reminder&lt;/heading&gt;</a:t>
                      </a:r>
                    </a:p>
                    <a:p>
                      <a:r>
                        <a:rPr lang="en-US" dirty="0"/>
                        <a:t>  &lt;body&gt;Don't forget me this weekend!&lt;/body&gt;</a:t>
                      </a:r>
                    </a:p>
                    <a:p>
                      <a:r>
                        <a:rPr lang="en-US" dirty="0"/>
                        <a:t>&lt;/note&gt;</a:t>
                      </a:r>
                      <a:endParaRPr lang="en-SG" dirty="0"/>
                    </a:p>
                  </a:txBody>
                  <a:tcPr/>
                </a:tc>
                <a:extLst>
                  <a:ext uri="{0D108BD9-81ED-4DB2-BD59-A6C34878D82A}">
                    <a16:rowId xmlns:a16="http://schemas.microsoft.com/office/drawing/2014/main" val="3523461065"/>
                  </a:ext>
                </a:extLst>
              </a:tr>
            </a:tbl>
          </a:graphicData>
        </a:graphic>
      </p:graphicFrame>
    </p:spTree>
    <p:custDataLst>
      <p:tags r:id="rId1"/>
    </p:custDataLst>
    <p:extLst>
      <p:ext uri="{BB962C8B-B14F-4D97-AF65-F5344CB8AC3E}">
        <p14:creationId xmlns:p14="http://schemas.microsoft.com/office/powerpoint/2010/main" val="9927661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Data Sources</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marL="457200" indent="-457200" algn="l">
              <a:spcBef>
                <a:spcPts val="300"/>
              </a:spcBef>
              <a:spcAft>
                <a:spcPts val="300"/>
              </a:spcAft>
              <a:buAutoNum type="arabicPeriod" startAt="2"/>
            </a:pPr>
            <a:r>
              <a:rPr lang="en-US" sz="2400" dirty="0">
                <a:solidFill>
                  <a:schemeClr val="tx1"/>
                </a:solidFill>
              </a:rPr>
              <a:t>XML</a:t>
            </a:r>
          </a:p>
          <a:p>
            <a:pPr lvl="1" algn="l">
              <a:spcBef>
                <a:spcPts val="300"/>
              </a:spcBef>
              <a:spcAft>
                <a:spcPts val="300"/>
              </a:spcAft>
            </a:pPr>
            <a:r>
              <a:rPr lang="en-US" sz="2000" dirty="0">
                <a:solidFill>
                  <a:schemeClr val="tx1"/>
                </a:solidFill>
              </a:rPr>
              <a:t>The XML above is quite self-descriptive:</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It has sender information</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It has receiver information</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It has a heading</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It has a message body</a:t>
            </a:r>
          </a:p>
          <a:p>
            <a:pPr lvl="1" algn="l">
              <a:spcBef>
                <a:spcPts val="300"/>
              </a:spcBef>
              <a:spcAft>
                <a:spcPts val="300"/>
              </a:spcAft>
            </a:pPr>
            <a:endParaRPr lang="en-US" sz="2000" dirty="0">
              <a:solidFill>
                <a:schemeClr val="tx1"/>
              </a:solidFill>
            </a:endParaRPr>
          </a:p>
          <a:p>
            <a:pPr lvl="1" algn="l">
              <a:spcBef>
                <a:spcPts val="300"/>
              </a:spcBef>
              <a:spcAft>
                <a:spcPts val="300"/>
              </a:spcAft>
            </a:pPr>
            <a:r>
              <a:rPr lang="en-US" sz="2000" dirty="0">
                <a:solidFill>
                  <a:schemeClr val="tx1"/>
                </a:solidFill>
              </a:rPr>
              <a:t>But still, the XML above does not DO anything. XML is just information wrapped in tags.</a:t>
            </a:r>
          </a:p>
          <a:p>
            <a:pPr lvl="1" algn="l">
              <a:spcBef>
                <a:spcPts val="300"/>
              </a:spcBef>
              <a:spcAft>
                <a:spcPts val="300"/>
              </a:spcAft>
            </a:pPr>
            <a:endParaRPr lang="en-US" sz="2000" dirty="0">
              <a:solidFill>
                <a:schemeClr val="tx1"/>
              </a:solidFill>
            </a:endParaRPr>
          </a:p>
          <a:p>
            <a:pPr lvl="1" algn="l">
              <a:spcBef>
                <a:spcPts val="300"/>
              </a:spcBef>
              <a:spcAft>
                <a:spcPts val="300"/>
              </a:spcAft>
            </a:pPr>
            <a:r>
              <a:rPr lang="en-US" sz="2000" dirty="0">
                <a:solidFill>
                  <a:schemeClr val="tx1"/>
                </a:solidFill>
              </a:rPr>
              <a:t>You have to write the codes receive, store, or display it.</a:t>
            </a:r>
          </a:p>
        </p:txBody>
      </p:sp>
    </p:spTree>
    <p:custDataLst>
      <p:tags r:id="rId1"/>
    </p:custDataLst>
    <p:extLst>
      <p:ext uri="{BB962C8B-B14F-4D97-AF65-F5344CB8AC3E}">
        <p14:creationId xmlns:p14="http://schemas.microsoft.com/office/powerpoint/2010/main" val="31157518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5"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SG" sz="2400" dirty="0" err="1">
                <a:solidFill>
                  <a:schemeClr val="tx1"/>
                </a:solidFill>
              </a:rPr>
              <a:t>Javascript</a:t>
            </a:r>
            <a:r>
              <a:rPr lang="en-SG" sz="2400" dirty="0">
                <a:solidFill>
                  <a:schemeClr val="tx1"/>
                </a:solidFill>
              </a:rPr>
              <a:t> is a programming language that was created since 1995. </a:t>
            </a:r>
          </a:p>
          <a:p>
            <a:pPr algn="l">
              <a:spcBef>
                <a:spcPts val="300"/>
              </a:spcBef>
              <a:spcAft>
                <a:spcPts val="300"/>
              </a:spcAft>
            </a:pPr>
            <a:endParaRPr lang="en-SG" sz="2400" dirty="0">
              <a:solidFill>
                <a:schemeClr val="tx1"/>
              </a:solidFill>
            </a:endParaRPr>
          </a:p>
          <a:p>
            <a:pPr algn="l">
              <a:spcBef>
                <a:spcPts val="300"/>
              </a:spcBef>
              <a:spcAft>
                <a:spcPts val="300"/>
              </a:spcAft>
            </a:pPr>
            <a:r>
              <a:rPr lang="en-SG" sz="2400" dirty="0">
                <a:solidFill>
                  <a:schemeClr val="tx1"/>
                </a:solidFill>
              </a:rPr>
              <a:t>It brought a lot of supports to multiple platforms like web/mobile/software development. </a:t>
            </a:r>
          </a:p>
          <a:p>
            <a:pPr algn="l">
              <a:spcBef>
                <a:spcPts val="300"/>
              </a:spcBef>
              <a:spcAft>
                <a:spcPts val="300"/>
              </a:spcAft>
            </a:pPr>
            <a:endParaRPr lang="en-SG" sz="2400" dirty="0">
              <a:solidFill>
                <a:schemeClr val="tx1"/>
              </a:solidFill>
            </a:endParaRPr>
          </a:p>
          <a:p>
            <a:pPr algn="l">
              <a:spcBef>
                <a:spcPts val="300"/>
              </a:spcBef>
              <a:spcAft>
                <a:spcPts val="300"/>
              </a:spcAft>
            </a:pPr>
            <a:r>
              <a:rPr lang="en-US" sz="2400" b="1" u="sng" dirty="0">
                <a:solidFill>
                  <a:schemeClr val="tx1"/>
                </a:solidFill>
              </a:rPr>
              <a:t>ECMAScript</a:t>
            </a:r>
            <a:r>
              <a:rPr lang="en-US" sz="2400" dirty="0">
                <a:solidFill>
                  <a:schemeClr val="tx1"/>
                </a:solidFill>
              </a:rPr>
              <a:t> is the official name of the language.</a:t>
            </a:r>
            <a:endParaRPr lang="en-SG" sz="2400" dirty="0">
              <a:solidFill>
                <a:schemeClr val="tx1"/>
              </a:solidFill>
            </a:endParaRPr>
          </a:p>
        </p:txBody>
      </p:sp>
    </p:spTree>
    <p:custDataLst>
      <p:tags r:id="rId1"/>
    </p:custDataLst>
    <p:extLst>
      <p:ext uri="{BB962C8B-B14F-4D97-AF65-F5344CB8AC3E}">
        <p14:creationId xmlns:p14="http://schemas.microsoft.com/office/powerpoint/2010/main" val="36596053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Loading data from a JSON file</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dirty="0">
                <a:solidFill>
                  <a:schemeClr val="tx1"/>
                </a:solidFill>
              </a:rPr>
              <a:t>Here I will demonstrate how to fetch data from a local JSON file in React Native.</a:t>
            </a:r>
          </a:p>
        </p:txBody>
      </p:sp>
    </p:spTree>
    <p:custDataLst>
      <p:tags r:id="rId1"/>
    </p:custDataLst>
    <p:extLst>
      <p:ext uri="{BB962C8B-B14F-4D97-AF65-F5344CB8AC3E}">
        <p14:creationId xmlns:p14="http://schemas.microsoft.com/office/powerpoint/2010/main" val="2148999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Loading data from a XML file</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dirty="0">
                <a:solidFill>
                  <a:schemeClr val="tx1"/>
                </a:solidFill>
              </a:rPr>
              <a:t>Here I will demonstrate how to fetch data from a local XML file in React Native.</a:t>
            </a:r>
          </a:p>
        </p:txBody>
      </p:sp>
    </p:spTree>
    <p:custDataLst>
      <p:tags r:id="rId1"/>
    </p:custDataLst>
    <p:extLst>
      <p:ext uri="{BB962C8B-B14F-4D97-AF65-F5344CB8AC3E}">
        <p14:creationId xmlns:p14="http://schemas.microsoft.com/office/powerpoint/2010/main" val="5132161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Saving Data in React Native</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dirty="0">
                <a:solidFill>
                  <a:schemeClr val="tx1"/>
                </a:solidFill>
              </a:rPr>
              <a:t>Previous section we talk about how to retrieve data through a few methods. However, there is one more method to quickly save data and load them. </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That is, to tap on the phones storage memory.</a:t>
            </a:r>
          </a:p>
          <a:p>
            <a:pPr algn="l">
              <a:spcBef>
                <a:spcPts val="300"/>
              </a:spcBef>
              <a:spcAft>
                <a:spcPts val="300"/>
              </a:spcAft>
            </a:pPr>
            <a:endParaRPr lang="en-US" sz="2400" dirty="0">
              <a:solidFill>
                <a:schemeClr val="tx1"/>
              </a:solidFill>
            </a:endParaRPr>
          </a:p>
          <a:p>
            <a:pPr algn="l">
              <a:spcBef>
                <a:spcPts val="300"/>
              </a:spcBef>
              <a:spcAft>
                <a:spcPts val="300"/>
              </a:spcAft>
            </a:pPr>
            <a:endParaRPr lang="en-US" sz="2400" dirty="0">
              <a:solidFill>
                <a:schemeClr val="tx1"/>
              </a:solidFill>
            </a:endParaRPr>
          </a:p>
        </p:txBody>
      </p:sp>
    </p:spTree>
    <p:custDataLst>
      <p:tags r:id="rId1"/>
    </p:custDataLst>
    <p:extLst>
      <p:ext uri="{BB962C8B-B14F-4D97-AF65-F5344CB8AC3E}">
        <p14:creationId xmlns:p14="http://schemas.microsoft.com/office/powerpoint/2010/main" val="16017763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Saving Data in React Native</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dirty="0">
                <a:solidFill>
                  <a:schemeClr val="tx1"/>
                </a:solidFill>
              </a:rPr>
              <a:t>Similar to native mobile application like the iOS and Android platforms, React Native does provide functions that can store offline data in the React Native applications. </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We do that by using the </a:t>
            </a:r>
            <a:r>
              <a:rPr lang="en-US" sz="2400" dirty="0" err="1">
                <a:solidFill>
                  <a:schemeClr val="tx1"/>
                </a:solidFill>
              </a:rPr>
              <a:t>AsyncStorage</a:t>
            </a:r>
            <a:r>
              <a:rPr lang="en-US" sz="2400" dirty="0">
                <a:solidFill>
                  <a:schemeClr val="tx1"/>
                </a:solidFill>
              </a:rPr>
              <a:t> API that React Native provides. </a:t>
            </a:r>
          </a:p>
        </p:txBody>
      </p:sp>
    </p:spTree>
    <p:custDataLst>
      <p:tags r:id="rId1"/>
    </p:custDataLst>
    <p:extLst>
      <p:ext uri="{BB962C8B-B14F-4D97-AF65-F5344CB8AC3E}">
        <p14:creationId xmlns:p14="http://schemas.microsoft.com/office/powerpoint/2010/main" val="11935309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Saving Data in React Native</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b="1" dirty="0" err="1">
                <a:solidFill>
                  <a:schemeClr val="tx1"/>
                </a:solidFill>
              </a:rPr>
              <a:t>AsyncStorage</a:t>
            </a:r>
            <a:r>
              <a:rPr lang="en-US" sz="2400" dirty="0">
                <a:solidFill>
                  <a:schemeClr val="tx1"/>
                </a:solidFill>
              </a:rPr>
              <a:t> is a simple, asynchronous, unencrypted by default module that allows you to persist data offline in React Native apps. </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The persistence of data is done in a </a:t>
            </a:r>
            <a:r>
              <a:rPr lang="en-US" sz="2400" b="1" u="sng" dirty="0">
                <a:solidFill>
                  <a:schemeClr val="tx1"/>
                </a:solidFill>
              </a:rPr>
              <a:t>key-value storage system</a:t>
            </a:r>
            <a:r>
              <a:rPr lang="en-US" sz="2400" dirty="0">
                <a:solidFill>
                  <a:schemeClr val="tx1"/>
                </a:solidFill>
              </a:rPr>
              <a:t>.</a:t>
            </a:r>
          </a:p>
        </p:txBody>
      </p:sp>
    </p:spTree>
    <p:custDataLst>
      <p:tags r:id="rId1"/>
    </p:custDataLst>
    <p:extLst>
      <p:ext uri="{BB962C8B-B14F-4D97-AF65-F5344CB8AC3E}">
        <p14:creationId xmlns:p14="http://schemas.microsoft.com/office/powerpoint/2010/main" val="36426889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Saving Data in React Native</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dirty="0">
                <a:solidFill>
                  <a:schemeClr val="tx1"/>
                </a:solidFill>
              </a:rPr>
              <a:t>There are numerous scenarios where this module can be beneficial. </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Persisting data in a mobile app has benefits such as when the user restarts the app, the data or the setting variables being available to the user in the state they left before closing the app.</a:t>
            </a:r>
          </a:p>
        </p:txBody>
      </p:sp>
    </p:spTree>
    <p:custDataLst>
      <p:tags r:id="rId1"/>
    </p:custDataLst>
    <p:extLst>
      <p:ext uri="{BB962C8B-B14F-4D97-AF65-F5344CB8AC3E}">
        <p14:creationId xmlns:p14="http://schemas.microsoft.com/office/powerpoint/2010/main" val="19400693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Saving Data in React Native</a:t>
            </a:r>
          </a:p>
        </p:txBody>
      </p:sp>
      <p:sp>
        <p:nvSpPr>
          <p:cNvPr id="6" name="Content Placeholder 2"/>
          <p:cNvSpPr txBox="1">
            <a:spLocks/>
          </p:cNvSpPr>
          <p:nvPr/>
        </p:nvSpPr>
        <p:spPr bwMode="auto">
          <a:xfrm>
            <a:off x="449176"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dirty="0">
                <a:solidFill>
                  <a:schemeClr val="tx1"/>
                </a:solidFill>
              </a:rPr>
              <a:t>I will be demonstrating on how to use </a:t>
            </a:r>
            <a:r>
              <a:rPr lang="en-US" sz="2400" dirty="0" err="1">
                <a:solidFill>
                  <a:schemeClr val="tx1"/>
                </a:solidFill>
              </a:rPr>
              <a:t>AsyncStorage</a:t>
            </a:r>
            <a:r>
              <a:rPr lang="en-US" sz="2400" dirty="0">
                <a:solidFill>
                  <a:schemeClr val="tx1"/>
                </a:solidFill>
              </a:rPr>
              <a:t>.</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But first, create a new project and execute the following installation for </a:t>
            </a:r>
            <a:r>
              <a:rPr lang="en-US" sz="2400" dirty="0" err="1">
                <a:solidFill>
                  <a:schemeClr val="tx1"/>
                </a:solidFill>
              </a:rPr>
              <a:t>AsyncStorage</a:t>
            </a:r>
            <a:r>
              <a:rPr lang="en-US" sz="2400" dirty="0">
                <a:solidFill>
                  <a:schemeClr val="tx1"/>
                </a:solidFill>
              </a:rPr>
              <a:t> to your project. </a:t>
            </a:r>
          </a:p>
          <a:p>
            <a:pPr algn="l">
              <a:spcBef>
                <a:spcPts val="300"/>
              </a:spcBef>
              <a:spcAft>
                <a:spcPts val="300"/>
              </a:spcAft>
            </a:pPr>
            <a:endParaRPr lang="en-US" sz="2400" dirty="0">
              <a:solidFill>
                <a:schemeClr val="tx1"/>
              </a:solidFill>
            </a:endParaRPr>
          </a:p>
          <a:p>
            <a:pPr algn="l">
              <a:spcBef>
                <a:spcPts val="300"/>
              </a:spcBef>
              <a:spcAft>
                <a:spcPts val="300"/>
              </a:spcAft>
            </a:pPr>
            <a:endParaRPr lang="en-US" sz="2400" dirty="0">
              <a:solidFill>
                <a:schemeClr val="tx1"/>
              </a:solidFill>
            </a:endParaRPr>
          </a:p>
        </p:txBody>
      </p:sp>
      <p:graphicFrame>
        <p:nvGraphicFramePr>
          <p:cNvPr id="2" name="Table 2">
            <a:extLst>
              <a:ext uri="{FF2B5EF4-FFF2-40B4-BE49-F238E27FC236}">
                <a16:creationId xmlns:a16="http://schemas.microsoft.com/office/drawing/2014/main" id="{AA532CEE-FDC3-E626-7115-BDFE7E7417E6}"/>
              </a:ext>
            </a:extLst>
          </p:cNvPr>
          <p:cNvGraphicFramePr>
            <a:graphicFrameLocks noGrp="1"/>
          </p:cNvGraphicFramePr>
          <p:nvPr>
            <p:extLst>
              <p:ext uri="{D42A27DB-BD31-4B8C-83A1-F6EECF244321}">
                <p14:modId xmlns:p14="http://schemas.microsoft.com/office/powerpoint/2010/main" val="2110794459"/>
              </p:ext>
            </p:extLst>
          </p:nvPr>
        </p:nvGraphicFramePr>
        <p:xfrm>
          <a:off x="535767" y="3327006"/>
          <a:ext cx="7818782" cy="370840"/>
        </p:xfrm>
        <a:graphic>
          <a:graphicData uri="http://schemas.openxmlformats.org/drawingml/2006/table">
            <a:tbl>
              <a:tblPr firstRow="1" bandRow="1">
                <a:tableStyleId>{5C22544A-7EE6-4342-B048-85BDC9FD1C3A}</a:tableStyleId>
              </a:tblPr>
              <a:tblGrid>
                <a:gridCol w="7818782">
                  <a:extLst>
                    <a:ext uri="{9D8B030D-6E8A-4147-A177-3AD203B41FA5}">
                      <a16:colId xmlns:a16="http://schemas.microsoft.com/office/drawing/2014/main" val="3771270340"/>
                    </a:ext>
                  </a:extLst>
                </a:gridCol>
              </a:tblGrid>
              <a:tr h="370840">
                <a:tc>
                  <a:txBody>
                    <a:bodyPr/>
                    <a:lstStyle/>
                    <a:p>
                      <a:r>
                        <a:rPr lang="en-SG" dirty="0" err="1"/>
                        <a:t>npm</a:t>
                      </a:r>
                      <a:r>
                        <a:rPr lang="en-SG" dirty="0"/>
                        <a:t> install @react-native-async-storage/async-storage</a:t>
                      </a:r>
                    </a:p>
                  </a:txBody>
                  <a:tcPr/>
                </a:tc>
                <a:extLst>
                  <a:ext uri="{0D108BD9-81ED-4DB2-BD59-A6C34878D82A}">
                    <a16:rowId xmlns:a16="http://schemas.microsoft.com/office/drawing/2014/main" val="1992809567"/>
                  </a:ext>
                </a:extLst>
              </a:tr>
            </a:tbl>
          </a:graphicData>
        </a:graphic>
      </p:graphicFrame>
    </p:spTree>
    <p:custDataLst>
      <p:tags r:id="rId1"/>
    </p:custDataLst>
    <p:extLst>
      <p:ext uri="{BB962C8B-B14F-4D97-AF65-F5344CB8AC3E}">
        <p14:creationId xmlns:p14="http://schemas.microsoft.com/office/powerpoint/2010/main" val="168824721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dirty="0">
                <a:solidFill>
                  <a:srgbClr val="000000"/>
                </a:solidFill>
              </a:rPr>
              <a:t>That’s all for today!</a:t>
            </a:r>
          </a:p>
        </p:txBody>
      </p:sp>
      <p:sp>
        <p:nvSpPr>
          <p:cNvPr id="7" name="Content Placeholder 2">
            <a:extLst>
              <a:ext uri="{FF2B5EF4-FFF2-40B4-BE49-F238E27FC236}">
                <a16:creationId xmlns:a16="http://schemas.microsoft.com/office/drawing/2014/main" id="{D0D9E55F-C419-3F45-837D-EA783317F422}"/>
              </a:ext>
            </a:extLst>
          </p:cNvPr>
          <p:cNvSpPr txBox="1">
            <a:spLocks/>
          </p:cNvSpPr>
          <p:nvPr/>
        </p:nvSpPr>
        <p:spPr bwMode="auto">
          <a:xfrm>
            <a:off x="465217" y="1420813"/>
            <a:ext cx="8229601" cy="456289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SG" sz="2400" dirty="0">
                <a:solidFill>
                  <a:schemeClr val="tx1">
                    <a:lumMod val="95000"/>
                    <a:lumOff val="5000"/>
                  </a:schemeClr>
                </a:solidFill>
              </a:rPr>
              <a:t>If you have any questions, please feel free to reach out to me at this email. </a:t>
            </a:r>
          </a:p>
          <a:p>
            <a:pPr algn="l">
              <a:spcBef>
                <a:spcPts val="300"/>
              </a:spcBef>
              <a:spcAft>
                <a:spcPts val="300"/>
              </a:spcAft>
            </a:pPr>
            <a:endParaRPr lang="en-SG" sz="2400" dirty="0">
              <a:solidFill>
                <a:schemeClr val="tx1">
                  <a:lumMod val="95000"/>
                  <a:lumOff val="5000"/>
                </a:schemeClr>
              </a:solidFill>
            </a:endParaRPr>
          </a:p>
          <a:p>
            <a:pPr algn="l">
              <a:spcBef>
                <a:spcPts val="300"/>
              </a:spcBef>
              <a:spcAft>
                <a:spcPts val="300"/>
              </a:spcAft>
            </a:pPr>
            <a:r>
              <a:rPr lang="en-GB" dirty="0">
                <a:solidFill>
                  <a:schemeClr val="tx1"/>
                </a:solidFill>
              </a:rPr>
              <a:t>kydsim001@mymail.sim.edu.sg</a:t>
            </a:r>
            <a:endParaRPr lang="en-SG" sz="2400" dirty="0">
              <a:solidFill>
                <a:schemeClr val="tx1"/>
              </a:solidFill>
            </a:endParaRPr>
          </a:p>
          <a:p>
            <a:pPr algn="l">
              <a:spcBef>
                <a:spcPts val="300"/>
              </a:spcBef>
              <a:spcAft>
                <a:spcPts val="300"/>
              </a:spcAft>
            </a:pPr>
            <a:endParaRPr lang="en-SG" sz="2400" dirty="0">
              <a:solidFill>
                <a:schemeClr val="tx1">
                  <a:lumMod val="95000"/>
                  <a:lumOff val="5000"/>
                </a:schemeClr>
              </a:solidFill>
            </a:endParaRPr>
          </a:p>
        </p:txBody>
      </p:sp>
    </p:spTree>
    <p:custDataLst>
      <p:tags r:id="rId1"/>
    </p:custDataLst>
    <p:extLst>
      <p:ext uri="{BB962C8B-B14F-4D97-AF65-F5344CB8AC3E}">
        <p14:creationId xmlns:p14="http://schemas.microsoft.com/office/powerpoint/2010/main" val="19053883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0">
          <a:blip r:embed="rId4"/>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57199" y="1572128"/>
            <a:ext cx="8229601" cy="3256546"/>
          </a:xfrm>
        </p:spPr>
        <p:txBody>
          <a:bodyPr anchor="ctr"/>
          <a:lstStyle/>
          <a:p>
            <a:r>
              <a:rPr lang="en-GB" sz="8000" b="1" dirty="0">
                <a:solidFill>
                  <a:srgbClr val="000000"/>
                </a:solidFill>
              </a:rPr>
              <a:t>END OF LESSON</a:t>
            </a:r>
            <a:endParaRPr lang="en-SG" sz="8000" dirty="0">
              <a:solidFill>
                <a:srgbClr val="000000"/>
              </a:solidFill>
            </a:endParaRPr>
          </a:p>
        </p:txBody>
      </p:sp>
    </p:spTree>
    <p:custDataLst>
      <p:tags r:id="rId1"/>
    </p:custDataLst>
    <p:extLst>
      <p:ext uri="{BB962C8B-B14F-4D97-AF65-F5344CB8AC3E}">
        <p14:creationId xmlns:p14="http://schemas.microsoft.com/office/powerpoint/2010/main" val="42782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5"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SG" sz="2400" dirty="0">
                <a:solidFill>
                  <a:schemeClr val="tx1"/>
                </a:solidFill>
              </a:rPr>
              <a:t>The ECMAScript till date have multiple versions ranging from ES1 to ES6 (Current).</a:t>
            </a:r>
          </a:p>
          <a:p>
            <a:pPr algn="l">
              <a:spcBef>
                <a:spcPts val="300"/>
              </a:spcBef>
              <a:spcAft>
                <a:spcPts val="300"/>
              </a:spcAft>
            </a:pPr>
            <a:endParaRPr lang="en-SG" sz="2400" dirty="0">
              <a:solidFill>
                <a:schemeClr val="tx1"/>
              </a:solidFill>
            </a:endParaRPr>
          </a:p>
          <a:p>
            <a:pPr algn="l">
              <a:spcBef>
                <a:spcPts val="300"/>
              </a:spcBef>
              <a:spcAft>
                <a:spcPts val="300"/>
              </a:spcAft>
            </a:pPr>
            <a:r>
              <a:rPr lang="en-SG" sz="2400" dirty="0">
                <a:solidFill>
                  <a:schemeClr val="tx1"/>
                </a:solidFill>
              </a:rPr>
              <a:t>The functionalities/syntax from each of these version are inter-compatible and can be inter-used through interpreters. </a:t>
            </a:r>
          </a:p>
          <a:p>
            <a:pPr algn="l">
              <a:spcBef>
                <a:spcPts val="300"/>
              </a:spcBef>
              <a:spcAft>
                <a:spcPts val="300"/>
              </a:spcAft>
            </a:pPr>
            <a:endParaRPr lang="en-SG" sz="2400" dirty="0">
              <a:solidFill>
                <a:schemeClr val="tx1"/>
              </a:solidFill>
            </a:endParaRPr>
          </a:p>
          <a:p>
            <a:pPr algn="l">
              <a:spcBef>
                <a:spcPts val="300"/>
              </a:spcBef>
              <a:spcAft>
                <a:spcPts val="300"/>
              </a:spcAft>
            </a:pPr>
            <a:endParaRPr lang="en-SG" sz="2400" dirty="0">
              <a:solidFill>
                <a:schemeClr val="tx1"/>
              </a:solidFill>
            </a:endParaRPr>
          </a:p>
        </p:txBody>
      </p:sp>
    </p:spTree>
    <p:custDataLst>
      <p:tags r:id="rId1"/>
    </p:custDataLst>
    <p:extLst>
      <p:ext uri="{BB962C8B-B14F-4D97-AF65-F5344CB8AC3E}">
        <p14:creationId xmlns:p14="http://schemas.microsoft.com/office/powerpoint/2010/main" val="2273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5"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SG" sz="2400" dirty="0">
                <a:solidFill>
                  <a:schemeClr val="tx1"/>
                </a:solidFill>
              </a:rPr>
              <a:t>Since there are many version syntax, older JS syntax tend to have larger block code implementation which makes programming slightly more troublesome. </a:t>
            </a:r>
          </a:p>
          <a:p>
            <a:pPr algn="l">
              <a:spcBef>
                <a:spcPts val="300"/>
              </a:spcBef>
              <a:spcAft>
                <a:spcPts val="300"/>
              </a:spcAft>
            </a:pPr>
            <a:endParaRPr lang="en-SG" sz="2400" dirty="0">
              <a:solidFill>
                <a:schemeClr val="tx1"/>
              </a:solidFill>
            </a:endParaRPr>
          </a:p>
          <a:p>
            <a:pPr algn="l">
              <a:spcBef>
                <a:spcPts val="300"/>
              </a:spcBef>
              <a:spcAft>
                <a:spcPts val="300"/>
              </a:spcAft>
            </a:pPr>
            <a:r>
              <a:rPr lang="en-SG" sz="2400" dirty="0">
                <a:solidFill>
                  <a:schemeClr val="tx1"/>
                </a:solidFill>
              </a:rPr>
              <a:t>Thus, </a:t>
            </a:r>
            <a:r>
              <a:rPr lang="en-SG" sz="2400" b="1" dirty="0">
                <a:solidFill>
                  <a:schemeClr val="tx1"/>
                </a:solidFill>
              </a:rPr>
              <a:t>syntax transformers </a:t>
            </a:r>
            <a:r>
              <a:rPr lang="en-SG" sz="2400" dirty="0">
                <a:solidFill>
                  <a:schemeClr val="tx1"/>
                </a:solidFill>
              </a:rPr>
              <a:t>are created to enable flexible, efficient and implementation of latest JS syntax.</a:t>
            </a:r>
          </a:p>
          <a:p>
            <a:pPr algn="l">
              <a:spcBef>
                <a:spcPts val="300"/>
              </a:spcBef>
              <a:spcAft>
                <a:spcPts val="300"/>
              </a:spcAft>
            </a:pPr>
            <a:endParaRPr lang="en-SG" sz="2400" dirty="0">
              <a:solidFill>
                <a:schemeClr val="tx1"/>
              </a:solidFill>
            </a:endParaRPr>
          </a:p>
        </p:txBody>
      </p:sp>
    </p:spTree>
    <p:custDataLst>
      <p:tags r:id="rId1"/>
    </p:custDataLst>
    <p:extLst>
      <p:ext uri="{BB962C8B-B14F-4D97-AF65-F5344CB8AC3E}">
        <p14:creationId xmlns:p14="http://schemas.microsoft.com/office/powerpoint/2010/main" val="3311367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5"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b="1" dirty="0">
                <a:solidFill>
                  <a:schemeClr val="tx1"/>
                </a:solidFill>
              </a:rPr>
              <a:t>Syntax transformers </a:t>
            </a:r>
            <a:r>
              <a:rPr lang="en-US" sz="2400" dirty="0">
                <a:solidFill>
                  <a:schemeClr val="tx1"/>
                </a:solidFill>
              </a:rPr>
              <a:t>make writing code more enjoyable by allowing you to use new JavaScript syntax without having to wait for support on all interpreters.</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React Native ships with the </a:t>
            </a:r>
            <a:r>
              <a:rPr lang="en-US" sz="2400" b="1" dirty="0">
                <a:solidFill>
                  <a:schemeClr val="tx1"/>
                </a:solidFill>
              </a:rPr>
              <a:t>Babel JavaScript</a:t>
            </a:r>
            <a:r>
              <a:rPr lang="en-US" sz="2400" dirty="0">
                <a:solidFill>
                  <a:schemeClr val="tx1"/>
                </a:solidFill>
              </a:rPr>
              <a:t> compiler.</a:t>
            </a:r>
            <a:endParaRPr lang="en-SG" sz="2400" dirty="0">
              <a:solidFill>
                <a:schemeClr val="tx1"/>
              </a:solidFill>
            </a:endParaRPr>
          </a:p>
        </p:txBody>
      </p:sp>
    </p:spTree>
    <p:custDataLst>
      <p:tags r:id="rId1"/>
    </p:custDataLst>
    <p:extLst>
      <p:ext uri="{BB962C8B-B14F-4D97-AF65-F5344CB8AC3E}">
        <p14:creationId xmlns:p14="http://schemas.microsoft.com/office/powerpoint/2010/main" val="54884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5"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US" sz="2400" b="1" dirty="0">
                <a:solidFill>
                  <a:schemeClr val="tx1"/>
                </a:solidFill>
              </a:rPr>
              <a:t>Babel</a:t>
            </a:r>
            <a:r>
              <a:rPr lang="en-US" sz="2400" dirty="0">
                <a:solidFill>
                  <a:schemeClr val="tx1"/>
                </a:solidFill>
              </a:rPr>
              <a:t> is a toolchain that is mainly used to convert ECMAScript 2015+ code into a backwards compatible version of JavaScript in current and older browsers or environments. </a:t>
            </a: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Important things on Babel features:</a:t>
            </a:r>
          </a:p>
          <a:p>
            <a:pPr marL="457200" indent="-457200" algn="l">
              <a:spcBef>
                <a:spcPts val="300"/>
              </a:spcBef>
              <a:spcAft>
                <a:spcPts val="300"/>
              </a:spcAft>
              <a:buAutoNum type="arabicPeriod"/>
            </a:pPr>
            <a:r>
              <a:rPr lang="en-US" sz="2400" dirty="0">
                <a:solidFill>
                  <a:schemeClr val="tx1"/>
                </a:solidFill>
              </a:rPr>
              <a:t>Transform syntax</a:t>
            </a:r>
          </a:p>
          <a:p>
            <a:pPr marL="457200" indent="-457200" algn="l">
              <a:spcBef>
                <a:spcPts val="300"/>
              </a:spcBef>
              <a:spcAft>
                <a:spcPts val="300"/>
              </a:spcAft>
              <a:buAutoNum type="arabicPeriod"/>
            </a:pPr>
            <a:r>
              <a:rPr lang="en-US" sz="2400" dirty="0" err="1">
                <a:solidFill>
                  <a:schemeClr val="tx1"/>
                </a:solidFill>
              </a:rPr>
              <a:t>Polyfill</a:t>
            </a:r>
            <a:r>
              <a:rPr lang="en-US" sz="2400" dirty="0">
                <a:solidFill>
                  <a:schemeClr val="tx1"/>
                </a:solidFill>
              </a:rPr>
              <a:t> features that are missing in your target environment</a:t>
            </a:r>
          </a:p>
          <a:p>
            <a:pPr marL="457200" indent="-457200" algn="l">
              <a:spcBef>
                <a:spcPts val="300"/>
              </a:spcBef>
              <a:spcAft>
                <a:spcPts val="300"/>
              </a:spcAft>
              <a:buAutoNum type="arabicPeriod"/>
            </a:pPr>
            <a:r>
              <a:rPr lang="en-SG" sz="2400" dirty="0">
                <a:solidFill>
                  <a:schemeClr val="tx1"/>
                </a:solidFill>
              </a:rPr>
              <a:t>Source code transformations</a:t>
            </a:r>
          </a:p>
        </p:txBody>
      </p:sp>
    </p:spTree>
    <p:custDataLst>
      <p:tags r:id="rId1"/>
    </p:custDataLst>
    <p:extLst>
      <p:ext uri="{BB962C8B-B14F-4D97-AF65-F5344CB8AC3E}">
        <p14:creationId xmlns:p14="http://schemas.microsoft.com/office/powerpoint/2010/main" val="30784384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5"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SG" sz="2400" dirty="0">
                <a:solidFill>
                  <a:schemeClr val="tx1"/>
                </a:solidFill>
              </a:rPr>
              <a:t>Since React Native comes with Babel </a:t>
            </a:r>
            <a:r>
              <a:rPr lang="en-SG" sz="2400" dirty="0" err="1">
                <a:solidFill>
                  <a:schemeClr val="tx1"/>
                </a:solidFill>
              </a:rPr>
              <a:t>Javascript</a:t>
            </a:r>
            <a:r>
              <a:rPr lang="en-SG" sz="2400" dirty="0">
                <a:solidFill>
                  <a:schemeClr val="tx1"/>
                </a:solidFill>
              </a:rPr>
              <a:t> compiler. </a:t>
            </a:r>
          </a:p>
          <a:p>
            <a:pPr algn="l">
              <a:spcBef>
                <a:spcPts val="300"/>
              </a:spcBef>
              <a:spcAft>
                <a:spcPts val="300"/>
              </a:spcAft>
            </a:pPr>
            <a:endParaRPr lang="en-SG" sz="2400" dirty="0">
              <a:solidFill>
                <a:schemeClr val="tx1"/>
              </a:solidFill>
            </a:endParaRPr>
          </a:p>
          <a:p>
            <a:pPr algn="l">
              <a:spcBef>
                <a:spcPts val="300"/>
              </a:spcBef>
              <a:spcAft>
                <a:spcPts val="300"/>
              </a:spcAft>
            </a:pPr>
            <a:r>
              <a:rPr lang="en-SG" sz="2400" dirty="0">
                <a:solidFill>
                  <a:schemeClr val="tx1"/>
                </a:solidFill>
              </a:rPr>
              <a:t>JSX is automatically enabled to support the structure of our </a:t>
            </a:r>
            <a:r>
              <a:rPr lang="en-SG" sz="2400" dirty="0" err="1">
                <a:solidFill>
                  <a:schemeClr val="tx1"/>
                </a:solidFill>
              </a:rPr>
              <a:t>Javascript</a:t>
            </a:r>
            <a:r>
              <a:rPr lang="en-SG" sz="2400" dirty="0">
                <a:solidFill>
                  <a:schemeClr val="tx1"/>
                </a:solidFill>
              </a:rPr>
              <a:t> codes.</a:t>
            </a:r>
          </a:p>
        </p:txBody>
      </p:sp>
    </p:spTree>
    <p:custDataLst>
      <p:tags r:id="rId1"/>
    </p:custDataLst>
    <p:extLst>
      <p:ext uri="{BB962C8B-B14F-4D97-AF65-F5344CB8AC3E}">
        <p14:creationId xmlns:p14="http://schemas.microsoft.com/office/powerpoint/2010/main" val="4018220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449176" y="393511"/>
            <a:ext cx="8229601" cy="793605"/>
          </a:xfrm>
        </p:spPr>
        <p:txBody>
          <a:bodyPr anchor="ctr"/>
          <a:lstStyle/>
          <a:p>
            <a:pPr algn="l"/>
            <a:r>
              <a:rPr lang="en-SG" b="1" dirty="0">
                <a:solidFill>
                  <a:srgbClr val="000000"/>
                </a:solidFill>
              </a:rPr>
              <a:t>Syntax Transformers	</a:t>
            </a:r>
          </a:p>
        </p:txBody>
      </p:sp>
      <p:sp>
        <p:nvSpPr>
          <p:cNvPr id="6" name="Content Placeholder 2"/>
          <p:cNvSpPr txBox="1">
            <a:spLocks/>
          </p:cNvSpPr>
          <p:nvPr/>
        </p:nvSpPr>
        <p:spPr bwMode="auto">
          <a:xfrm>
            <a:off x="449175" y="1420812"/>
            <a:ext cx="8229601" cy="451811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ctr" defTabSz="457200" rtl="0" eaLnBrk="0" fontAlgn="base" hangingPunct="0">
              <a:spcBef>
                <a:spcPct val="20000"/>
              </a:spcBef>
              <a:spcAft>
                <a:spcPct val="0"/>
              </a:spcAft>
              <a:buFont typeface="Arial" charset="0"/>
              <a:buNone/>
              <a:defRPr sz="3200" kern="1200">
                <a:solidFill>
                  <a:schemeClr val="tx1">
                    <a:tint val="75000"/>
                  </a:schemeClr>
                </a:solidFill>
                <a:latin typeface="+mn-lt"/>
                <a:ea typeface="ＭＳ Ｐゴシック" charset="-128"/>
                <a:cs typeface="ＭＳ Ｐゴシック" charset="-128"/>
              </a:defRPr>
            </a:lvl1pPr>
            <a:lvl2pPr marL="457200" indent="0" algn="ctr" defTabSz="457200" rtl="0" eaLnBrk="0" fontAlgn="base" hangingPunct="0">
              <a:spcBef>
                <a:spcPct val="20000"/>
              </a:spcBef>
              <a:spcAft>
                <a:spcPct val="0"/>
              </a:spcAft>
              <a:buFont typeface="Arial" charset="0"/>
              <a:buNone/>
              <a:defRPr sz="2800" kern="1200">
                <a:solidFill>
                  <a:schemeClr val="tx1">
                    <a:tint val="75000"/>
                  </a:schemeClr>
                </a:solidFill>
                <a:latin typeface="+mn-lt"/>
                <a:ea typeface="ＭＳ Ｐゴシック" charset="-128"/>
                <a:cs typeface="+mn-cs"/>
              </a:defRPr>
            </a:lvl2pPr>
            <a:lvl3pPr marL="914400" indent="0" algn="ctr" defTabSz="457200" rtl="0" eaLnBrk="0" fontAlgn="base" hangingPunct="0">
              <a:spcBef>
                <a:spcPct val="20000"/>
              </a:spcBef>
              <a:spcAft>
                <a:spcPct val="0"/>
              </a:spcAft>
              <a:buFont typeface="Arial" charset="0"/>
              <a:buNone/>
              <a:defRPr sz="2400" kern="1200">
                <a:solidFill>
                  <a:schemeClr val="tx1">
                    <a:tint val="75000"/>
                  </a:schemeClr>
                </a:solidFill>
                <a:latin typeface="+mn-lt"/>
                <a:ea typeface="ＭＳ Ｐゴシック" charset="-128"/>
                <a:cs typeface="+mn-cs"/>
              </a:defRPr>
            </a:lvl3pPr>
            <a:lvl4pPr marL="13716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4pPr>
            <a:lvl5pPr marL="1828800" indent="0" algn="ctr" defTabSz="457200" rtl="0" eaLnBrk="0" fontAlgn="base" hangingPunct="0">
              <a:spcBef>
                <a:spcPct val="20000"/>
              </a:spcBef>
              <a:spcAft>
                <a:spcPct val="0"/>
              </a:spcAft>
              <a:buFont typeface="Arial" charset="0"/>
              <a:buNone/>
              <a:defRPr sz="2000" kern="1200">
                <a:solidFill>
                  <a:schemeClr val="tx1">
                    <a:tint val="75000"/>
                  </a:schemeClr>
                </a:solidFill>
                <a:latin typeface="+mn-lt"/>
                <a:ea typeface="ＭＳ Ｐゴシック" charset="-128"/>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spcBef>
                <a:spcPts val="300"/>
              </a:spcBef>
              <a:spcAft>
                <a:spcPts val="300"/>
              </a:spcAft>
            </a:pPr>
            <a:r>
              <a:rPr lang="en-SG" sz="2400" dirty="0">
                <a:solidFill>
                  <a:schemeClr val="tx1"/>
                </a:solidFill>
              </a:rPr>
              <a:t>Let’s look at some React Native’s enabled transformations:</a:t>
            </a:r>
          </a:p>
          <a:p>
            <a:pPr algn="l">
              <a:spcBef>
                <a:spcPts val="300"/>
              </a:spcBef>
              <a:spcAft>
                <a:spcPts val="300"/>
              </a:spcAft>
            </a:pPr>
            <a:endParaRPr lang="en-SG" sz="2400" dirty="0">
              <a:solidFill>
                <a:schemeClr val="tx1"/>
              </a:solidFill>
            </a:endParaRPr>
          </a:p>
          <a:p>
            <a:pPr marL="457200" indent="-457200" algn="l">
              <a:spcBef>
                <a:spcPts val="300"/>
              </a:spcBef>
              <a:spcAft>
                <a:spcPts val="300"/>
              </a:spcAft>
              <a:buAutoNum type="arabicPeriod"/>
            </a:pPr>
            <a:r>
              <a:rPr lang="en-SG" sz="2400" dirty="0">
                <a:solidFill>
                  <a:schemeClr val="tx1"/>
                </a:solidFill>
              </a:rPr>
              <a:t>Arrows and Lexical this</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Arrows are a function shorthand using the =&gt; syntax.</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Unlike functions, arrows share the same lexical this as their surrounding code. </a:t>
            </a:r>
          </a:p>
          <a:p>
            <a:pPr marL="800100" lvl="1" indent="-342900" algn="l">
              <a:spcBef>
                <a:spcPts val="300"/>
              </a:spcBef>
              <a:spcAft>
                <a:spcPts val="300"/>
              </a:spcAft>
              <a:buFont typeface="Arial" panose="020B0604020202020204" pitchFamily="34" charset="0"/>
              <a:buChar char="•"/>
            </a:pPr>
            <a:r>
              <a:rPr lang="en-US" sz="2000" dirty="0">
                <a:solidFill>
                  <a:schemeClr val="tx1"/>
                </a:solidFill>
              </a:rPr>
              <a:t>If an arrow is inside another function, it shares the "arguments" variable of its parent function.</a:t>
            </a:r>
          </a:p>
          <a:p>
            <a:pPr algn="l">
              <a:spcBef>
                <a:spcPts val="300"/>
              </a:spcBef>
              <a:spcAft>
                <a:spcPts val="300"/>
              </a:spcAft>
            </a:pPr>
            <a:endParaRPr lang="en-US" sz="2400" dirty="0">
              <a:solidFill>
                <a:schemeClr val="tx1"/>
              </a:solidFill>
            </a:endParaRPr>
          </a:p>
          <a:p>
            <a:pPr algn="l">
              <a:spcBef>
                <a:spcPts val="300"/>
              </a:spcBef>
              <a:spcAft>
                <a:spcPts val="300"/>
              </a:spcAft>
            </a:pPr>
            <a:endParaRPr lang="en-US" sz="2400" dirty="0">
              <a:solidFill>
                <a:schemeClr val="tx1"/>
              </a:solidFill>
            </a:endParaRPr>
          </a:p>
          <a:p>
            <a:pPr algn="l">
              <a:spcBef>
                <a:spcPts val="300"/>
              </a:spcBef>
              <a:spcAft>
                <a:spcPts val="300"/>
              </a:spcAft>
            </a:pPr>
            <a:r>
              <a:rPr lang="en-US" sz="2400" dirty="0">
                <a:solidFill>
                  <a:schemeClr val="tx1"/>
                </a:solidFill>
              </a:rPr>
              <a:t> </a:t>
            </a:r>
            <a:endParaRPr lang="en-SG" sz="2400" dirty="0">
              <a:solidFill>
                <a:schemeClr val="tx1"/>
              </a:solidFill>
            </a:endParaRPr>
          </a:p>
        </p:txBody>
      </p:sp>
    </p:spTree>
    <p:custDataLst>
      <p:tags r:id="rId1"/>
    </p:custDataLst>
    <p:extLst>
      <p:ext uri="{BB962C8B-B14F-4D97-AF65-F5344CB8AC3E}">
        <p14:creationId xmlns:p14="http://schemas.microsoft.com/office/powerpoint/2010/main" val="67423257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UDIO_IMPORT" val="C:\Documents and Settings\gemmaloke\My Documents\Content Development\MFS Lecturers' eLesson Plans\Audio\Lesson 6 - NaturaSoft\S1_N1.mp3"/>
  <p:tag name="AUDIO_ID" val="257"/>
  <p:tag name="ELAPSEDTIME" val="3.392"/>
  <p:tag name="ANNOTATION_COUNT" val="0"/>
  <p:tag name="ARTICULATE_SLIDE_GUID" val="f6ce7efd-9229-43e5-917c-32314924c196"/>
  <p:tag name="ARTICULATE_SLIDE_NAV" val="1"/>
</p:tagLst>
</file>

<file path=ppt/tags/tag10.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1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12.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1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14.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1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16.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1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18.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1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2.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20.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2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22.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2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24.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2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26.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2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28.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2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30.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3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32.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3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34.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3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36.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3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38.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3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4.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40.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4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42.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4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44.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4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46.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4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48.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4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50.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5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52.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5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54.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5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56.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5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58.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5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6.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60.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6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62.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6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64.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6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66.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6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68.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6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70.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7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72.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7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74.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7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8.xml><?xml version="1.0" encoding="utf-8"?>
<p:tagLst xmlns:a="http://schemas.openxmlformats.org/drawingml/2006/main" xmlns:r="http://schemas.openxmlformats.org/officeDocument/2006/relationships" xmlns:p="http://schemas.openxmlformats.org/presentationml/2006/main">
  <p:tag name="ARTICULATE_SLIDE_GUID" val="4f83d073-b43a-4b1f-a4b3-3fbbd0dc60ac"/>
  <p:tag name="AUDIO_IMPORT" val="C:\Documents and Settings\gemmaloke\My Documents\Content Development\MFS eLesson Plans\Audio\Lesson 6 - NaturaSoft\S2_N1.mp3"/>
  <p:tag name="AUDIO_ID" val="258"/>
  <p:tag name="ELAPSEDTIME" val="27.656"/>
  <p:tag name="TIMELINE" val="0.9/5.2/16.8/17.8"/>
  <p:tag name="ANNOTATION_COUNT" val="0"/>
  <p:tag name="ARTICULATE_SLIDE_NAV" val="2"/>
</p:tagLst>
</file>

<file path=ppt/tags/tag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heme/theme1.xml><?xml version="1.0" encoding="utf-8"?>
<a:theme xmlns:a="http://schemas.openxmlformats.org/drawingml/2006/main" name="ge_pp_cover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3810</TotalTime>
  <Words>1710</Words>
  <Application>Microsoft Office PowerPoint</Application>
  <PresentationFormat>On-screen Show (4:3)</PresentationFormat>
  <Paragraphs>332</Paragraphs>
  <Slides>38</Slides>
  <Notes>38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38</vt:i4>
      </vt:variant>
    </vt:vector>
  </HeadingPairs>
  <TitlesOfParts>
    <vt:vector size="41" baseType="lpstr">
      <vt:lpstr>Arial</vt:lpstr>
      <vt:lpstr>Calibri</vt:lpstr>
      <vt:lpstr>ge_pp_covertemplate</vt:lpstr>
      <vt:lpstr>MOBILE DEVELOPMENT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PROGRAMMING FUNDAMENTALS</dc:title>
  <cp:lastModifiedBy>Daryl Sim</cp:lastModifiedBy>
  <cp:revision>554</cp:revision>
  <dcterms:modified xsi:type="dcterms:W3CDTF">2022-06-06T03:40:38Z</dcterms:modified>
</cp:coreProperties>
</file>